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6" r:id="rId3"/>
    <p:sldId id="258" r:id="rId4"/>
    <p:sldId id="266" r:id="rId5"/>
    <p:sldId id="260" r:id="rId6"/>
    <p:sldId id="261" r:id="rId7"/>
    <p:sldId id="259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7053263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5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8630"/>
          </a:xfrm>
          <a:prstGeom prst="rect">
            <a:avLst/>
          </a:prstGeom>
        </p:spPr>
        <p:txBody>
          <a:bodyPr vert="horz" lIns="93854" tIns="46927" rIns="93854" bIns="469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8630"/>
          </a:xfrm>
          <a:prstGeom prst="rect">
            <a:avLst/>
          </a:prstGeom>
        </p:spPr>
        <p:txBody>
          <a:bodyPr vert="horz" lIns="93854" tIns="46927" rIns="93854" bIns="46927" rtlCol="0"/>
          <a:lstStyle>
            <a:lvl1pPr algn="r">
              <a:defRPr sz="1200"/>
            </a:lvl1pPr>
          </a:lstStyle>
          <a:p>
            <a:fld id="{95FB353F-C298-490E-A6C8-BA5A7D400550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343"/>
            <a:ext cx="3056414" cy="468630"/>
          </a:xfrm>
          <a:prstGeom prst="rect">
            <a:avLst/>
          </a:prstGeom>
        </p:spPr>
        <p:txBody>
          <a:bodyPr vert="horz" lIns="93854" tIns="46927" rIns="93854" bIns="469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902343"/>
            <a:ext cx="3056414" cy="468630"/>
          </a:xfrm>
          <a:prstGeom prst="rect">
            <a:avLst/>
          </a:prstGeom>
        </p:spPr>
        <p:txBody>
          <a:bodyPr vert="horz" lIns="93854" tIns="46927" rIns="93854" bIns="46927" rtlCol="0" anchor="b"/>
          <a:lstStyle>
            <a:lvl1pPr algn="r">
              <a:defRPr sz="1200"/>
            </a:lvl1pPr>
          </a:lstStyle>
          <a:p>
            <a:fld id="{FBCC572B-C64F-48A9-994E-AC711A5224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69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8630"/>
          </a:xfrm>
          <a:prstGeom prst="rect">
            <a:avLst/>
          </a:prstGeom>
        </p:spPr>
        <p:txBody>
          <a:bodyPr vert="horz" lIns="93854" tIns="46927" rIns="93854" bIns="469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8630"/>
          </a:xfrm>
          <a:prstGeom prst="rect">
            <a:avLst/>
          </a:prstGeom>
        </p:spPr>
        <p:txBody>
          <a:bodyPr vert="horz" lIns="93854" tIns="46927" rIns="93854" bIns="46927" rtlCol="0"/>
          <a:lstStyle>
            <a:lvl1pPr algn="r">
              <a:defRPr sz="1200"/>
            </a:lvl1pPr>
          </a:lstStyle>
          <a:p>
            <a:fld id="{F868D93D-9822-431C-A455-8B6C2CBB73CF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54" tIns="46927" rIns="93854" bIns="469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51985"/>
            <a:ext cx="5642610" cy="4217670"/>
          </a:xfrm>
          <a:prstGeom prst="rect">
            <a:avLst/>
          </a:prstGeom>
        </p:spPr>
        <p:txBody>
          <a:bodyPr vert="horz" lIns="93854" tIns="46927" rIns="93854" bIns="4692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56414" cy="468630"/>
          </a:xfrm>
          <a:prstGeom prst="rect">
            <a:avLst/>
          </a:prstGeom>
        </p:spPr>
        <p:txBody>
          <a:bodyPr vert="horz" lIns="93854" tIns="46927" rIns="93854" bIns="469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902343"/>
            <a:ext cx="3056414" cy="468630"/>
          </a:xfrm>
          <a:prstGeom prst="rect">
            <a:avLst/>
          </a:prstGeom>
        </p:spPr>
        <p:txBody>
          <a:bodyPr vert="horz" lIns="93854" tIns="46927" rIns="93854" bIns="46927" rtlCol="0" anchor="b"/>
          <a:lstStyle>
            <a:lvl1pPr algn="r">
              <a:defRPr sz="1200"/>
            </a:lvl1pPr>
          </a:lstStyle>
          <a:p>
            <a:fld id="{E132B7AB-CC5E-4266-84F3-B8DB83B57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19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FD5678-C036-4497-BE50-92BEE877028A}" type="slidenum">
              <a:rPr lang="en-US" smtClean="0"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th-TH" smtClean="0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995217" y="8902343"/>
            <a:ext cx="3056414" cy="468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854" tIns="46927" rIns="93854" bIns="46927" anchor="b"/>
          <a:lstStyle/>
          <a:p>
            <a:pPr algn="r"/>
            <a:fld id="{82A237AB-3DE0-4B84-9388-EE2ACF490297}" type="slidenum">
              <a:rPr lang="en-US" sz="1200">
                <a:cs typeface="Cordia New" pitchFamily="34" charset="-34"/>
              </a:rPr>
              <a:pPr algn="r"/>
              <a:t>1</a:t>
            </a:fld>
            <a:endParaRPr lang="th-TH" sz="1200" dirty="0">
              <a:cs typeface="Cordia New" pitchFamily="34" charset="-34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B89A3-736B-41E3-B7BF-9F8077C10703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A1CA-1690-4D16-882D-EAD39CD55F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B89A3-736B-41E3-B7BF-9F8077C10703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A1CA-1690-4D16-882D-EAD39CD55F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B89A3-736B-41E3-B7BF-9F8077C10703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A1CA-1690-4D16-882D-EAD39CD55F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B89A3-736B-41E3-B7BF-9F8077C10703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A1CA-1690-4D16-882D-EAD39CD55F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B89A3-736B-41E3-B7BF-9F8077C10703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A1CA-1690-4D16-882D-EAD39CD55F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B89A3-736B-41E3-B7BF-9F8077C10703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A1CA-1690-4D16-882D-EAD39CD55F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B89A3-736B-41E3-B7BF-9F8077C10703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A1CA-1690-4D16-882D-EAD39CD55F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B89A3-736B-41E3-B7BF-9F8077C10703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A1CA-1690-4D16-882D-EAD39CD55F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B89A3-736B-41E3-B7BF-9F8077C10703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A1CA-1690-4D16-882D-EAD39CD55F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B89A3-736B-41E3-B7BF-9F8077C10703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A1CA-1690-4D16-882D-EAD39CD55F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B89A3-736B-41E3-B7BF-9F8077C10703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A1CA-1690-4D16-882D-EAD39CD55F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B89A3-736B-41E3-B7BF-9F8077C10703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7A1CA-1690-4D16-882D-EAD39CD55F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hyperlink" Target="http://kasetintree.com/wp-content/uploads/2013/06/26-6-2556-13-33-14.jpg" TargetMode="External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.th/url?sa=i&amp;rct=j&amp;q=&amp;esrc=s&amp;frm=1&amp;source=images&amp;cd=&amp;cad=rja&amp;docid=H0GLo4yGkVmIPM&amp;tbnid=sPHLduYpCPeUWM:&amp;ved=0CAUQjRw&amp;url=http://www.dek-d.com/board/view/1565990/&amp;ei=B5yBUvXaBofSrQeywoHwBg&amp;bvm=bv.56146854,d.bmk&amp;psig=AFQjCNFWcKjv4U8OAm6W2kjk6SWSjH2yew&amp;ust=1384312166790318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kasetintree.com/wp-content/uploads/2013/06/26-6-2556-13-25-49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hyperlink" Target="http://kasetintree.com/wp-content/uploads/2013/06/26-6-2556-13-37-26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588" y="6550025"/>
            <a:ext cx="9142412" cy="3048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ahoma" pitchFamily="34" charset="0"/>
              <a:cs typeface="Cordia New" pitchFamily="34" charset="-34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0"/>
            <a:ext cx="9144000" cy="1600200"/>
            <a:chOff x="0" y="0"/>
            <a:chExt cx="5760" cy="816"/>
          </a:xfrm>
        </p:grpSpPr>
        <p:sp>
          <p:nvSpPr>
            <p:cNvPr id="3087" name="Rectangle 10"/>
            <p:cNvSpPr>
              <a:spLocks noChangeArrowheads="1"/>
            </p:cNvSpPr>
            <p:nvPr/>
          </p:nvSpPr>
          <p:spPr bwMode="auto">
            <a:xfrm>
              <a:off x="1488" y="376"/>
              <a:ext cx="4272" cy="200"/>
            </a:xfrm>
            <a:prstGeom prst="rect">
              <a:avLst/>
            </a:prstGeom>
            <a:solidFill>
              <a:srgbClr val="CDFFE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pitchFamily="34" charset="0"/>
                <a:cs typeface="Cordia New" pitchFamily="34" charset="-34"/>
              </a:endParaRPr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0" y="0"/>
              <a:ext cx="5760" cy="816"/>
              <a:chOff x="0" y="0"/>
              <a:chExt cx="5760" cy="816"/>
            </a:xfrm>
          </p:grpSpPr>
          <p:grpSp>
            <p:nvGrpSpPr>
              <p:cNvPr id="4" name="Group 12"/>
              <p:cNvGrpSpPr>
                <a:grpSpLocks/>
              </p:cNvGrpSpPr>
              <p:nvPr/>
            </p:nvGrpSpPr>
            <p:grpSpPr bwMode="auto">
              <a:xfrm>
                <a:off x="0" y="0"/>
                <a:ext cx="3552" cy="816"/>
                <a:chOff x="0" y="0"/>
                <a:chExt cx="3528" cy="792"/>
              </a:xfrm>
            </p:grpSpPr>
            <p:pic>
              <p:nvPicPr>
                <p:cNvPr id="3093" name="Picture 13" descr="main_01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248" cy="792"/>
                </a:xfrm>
                <a:prstGeom prst="rect">
                  <a:avLst/>
                </a:prstGeom>
                <a:solidFill>
                  <a:srgbClr val="CDFFE6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94" name="Picture 14" descr="main_02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248" y="0"/>
                  <a:ext cx="2280" cy="264"/>
                </a:xfrm>
                <a:prstGeom prst="rect">
                  <a:avLst/>
                </a:prstGeom>
                <a:solidFill>
                  <a:srgbClr val="CDFFE6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95" name="Picture 15" descr="main_07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248" y="264"/>
                  <a:ext cx="2280" cy="114"/>
                </a:xfrm>
                <a:prstGeom prst="rect">
                  <a:avLst/>
                </a:prstGeom>
                <a:solidFill>
                  <a:srgbClr val="CDFFE6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96" name="Picture 16" descr="main_09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248" y="378"/>
                  <a:ext cx="270" cy="174"/>
                </a:xfrm>
                <a:prstGeom prst="rect">
                  <a:avLst/>
                </a:prstGeom>
                <a:solidFill>
                  <a:srgbClr val="CDFFE6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3090" name="Rectangle 17"/>
              <p:cNvSpPr>
                <a:spLocks noChangeArrowheads="1"/>
              </p:cNvSpPr>
              <p:nvPr/>
            </p:nvSpPr>
            <p:spPr bwMode="auto">
              <a:xfrm>
                <a:off x="1248" y="544"/>
                <a:ext cx="4512" cy="272"/>
              </a:xfrm>
              <a:prstGeom prst="rect">
                <a:avLst/>
              </a:prstGeom>
              <a:solidFill>
                <a:srgbClr val="CDFF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Cordia New" pitchFamily="34" charset="-34"/>
                </a:endParaRPr>
              </a:p>
            </p:txBody>
          </p:sp>
          <p:pic>
            <p:nvPicPr>
              <p:cNvPr id="3091" name="Picture 18" descr="main_07"/>
              <p:cNvPicPr>
                <a:picLocks noChangeAspect="1" noChangeArrowheads="1"/>
              </p:cNvPicPr>
              <p:nvPr/>
            </p:nvPicPr>
            <p:blipFill>
              <a:blip r:embed="rId5"/>
              <a:srcRect l="22997" t="20512" r="5923" b="-23077"/>
              <a:stretch>
                <a:fillRect/>
              </a:stretch>
            </p:blipFill>
            <p:spPr bwMode="auto">
              <a:xfrm flipV="1">
                <a:off x="1776" y="221"/>
                <a:ext cx="3984" cy="163"/>
              </a:xfrm>
              <a:prstGeom prst="rect">
                <a:avLst/>
              </a:prstGeom>
              <a:solidFill>
                <a:srgbClr val="CDFFE6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92" name="Picture 19" descr="main_02"/>
              <p:cNvPicPr>
                <a:picLocks noChangeAspect="1" noChangeArrowheads="1"/>
              </p:cNvPicPr>
              <p:nvPr/>
            </p:nvPicPr>
            <p:blipFill>
              <a:blip r:embed="rId4"/>
              <a:srcRect l="20906"/>
              <a:stretch>
                <a:fillRect/>
              </a:stretch>
            </p:blipFill>
            <p:spPr bwMode="auto">
              <a:xfrm>
                <a:off x="1776" y="0"/>
                <a:ext cx="3984" cy="272"/>
              </a:xfrm>
              <a:prstGeom prst="rect">
                <a:avLst/>
              </a:prstGeom>
              <a:solidFill>
                <a:srgbClr val="CDFFE6"/>
              </a:solidFill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100" name="Text Box 29"/>
          <p:cNvSpPr txBox="1">
            <a:spLocks noChangeArrowheads="1"/>
          </p:cNvSpPr>
          <p:nvPr/>
        </p:nvSpPr>
        <p:spPr bwMode="auto">
          <a:xfrm>
            <a:off x="857224" y="1643050"/>
            <a:ext cx="8713787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Angsana New" pitchFamily="18" charset="-34"/>
                <a:cs typeface="+mn-cs"/>
              </a:rPr>
              <a:t> </a:t>
            </a:r>
            <a:endParaRPr lang="th-TH" sz="4000" dirty="0">
              <a:solidFill>
                <a:schemeClr val="tx2">
                  <a:lumMod val="50000"/>
                </a:schemeClr>
              </a:solidFill>
              <a:latin typeface="Angsana New" pitchFamily="18" charset="-34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Angsana New" pitchFamily="18" charset="-34"/>
                <a:cs typeface="+mn-cs"/>
              </a:rPr>
              <a:t> 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Angsana New" pitchFamily="18" charset="-34"/>
              <a:cs typeface="+mn-cs"/>
            </a:endParaRPr>
          </a:p>
        </p:txBody>
      </p:sp>
      <p:sp>
        <p:nvSpPr>
          <p:cNvPr id="4101" name="Text Box 31"/>
          <p:cNvSpPr txBox="1">
            <a:spLocks noChangeArrowheads="1"/>
          </p:cNvSpPr>
          <p:nvPr/>
        </p:nvSpPr>
        <p:spPr bwMode="auto">
          <a:xfrm>
            <a:off x="4500562" y="3571876"/>
            <a:ext cx="445650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latin typeface="Angsana New" pitchFamily="18" charset="-34"/>
                <a:cs typeface="+mn-cs"/>
              </a:rPr>
              <a:t> </a:t>
            </a:r>
            <a:r>
              <a:rPr lang="en-US" sz="4000" b="1" dirty="0" smtClean="0">
                <a:latin typeface="Angsana New" pitchFamily="18" charset="-34"/>
                <a:cs typeface="+mn-cs"/>
              </a:rPr>
              <a:t>by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latin typeface="Angsana New" pitchFamily="18" charset="-34"/>
              </a:rPr>
              <a:t>Dr.</a:t>
            </a:r>
            <a:r>
              <a:rPr lang="en-US" sz="4000" b="1" dirty="0" smtClean="0">
                <a:latin typeface="Angsana New" pitchFamily="18" charset="-34"/>
                <a:cs typeface="+mn-cs"/>
              </a:rPr>
              <a:t> </a:t>
            </a:r>
            <a:r>
              <a:rPr lang="en-US" sz="4000" b="1" dirty="0" err="1" smtClean="0">
                <a:latin typeface="Angsana New" pitchFamily="18" charset="-34"/>
                <a:cs typeface="+mn-cs"/>
              </a:rPr>
              <a:t>Thongchai</a:t>
            </a:r>
            <a:r>
              <a:rPr lang="en-US" sz="4000" b="1" dirty="0" smtClean="0">
                <a:latin typeface="Angsana New" pitchFamily="18" charset="-34"/>
                <a:cs typeface="+mn-cs"/>
              </a:rPr>
              <a:t> </a:t>
            </a:r>
            <a:r>
              <a:rPr lang="en-US" sz="4000" b="1" dirty="0" err="1" smtClean="0">
                <a:latin typeface="Angsana New" pitchFamily="18" charset="-34"/>
                <a:cs typeface="+mn-cs"/>
              </a:rPr>
              <a:t>Tangpremsri</a:t>
            </a:r>
            <a:endParaRPr lang="th-TH" sz="4000" b="1" dirty="0">
              <a:latin typeface="Angsana New" pitchFamily="18" charset="-34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Angsana New" pitchFamily="18" charset="-34"/>
              </a:rPr>
              <a:t> </a:t>
            </a:r>
            <a:endParaRPr lang="en-US" sz="4000" dirty="0">
              <a:latin typeface="Angsana New" pitchFamily="18" charset="-34"/>
              <a:cs typeface="+mn-cs"/>
            </a:endParaRPr>
          </a:p>
        </p:txBody>
      </p:sp>
      <p:sp>
        <p:nvSpPr>
          <p:cNvPr id="3080" name="TextBox 20"/>
          <p:cNvSpPr txBox="1">
            <a:spLocks noChangeArrowheads="1"/>
          </p:cNvSpPr>
          <p:nvPr/>
        </p:nvSpPr>
        <p:spPr bwMode="auto">
          <a:xfrm>
            <a:off x="250825" y="3000371"/>
            <a:ext cx="86423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Calibri" pitchFamily="34" charset="0"/>
                <a:cs typeface="Cordia New" pitchFamily="34" charset="-34"/>
              </a:rPr>
              <a:t>  </a:t>
            </a:r>
            <a:endParaRPr lang="th-TH" sz="4800" b="1" dirty="0">
              <a:solidFill>
                <a:srgbClr val="0070C0"/>
              </a:solidFill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28" name="วงรี 27"/>
          <p:cNvSpPr/>
          <p:nvPr/>
        </p:nvSpPr>
        <p:spPr>
          <a:xfrm>
            <a:off x="285720" y="3143248"/>
            <a:ext cx="1000132" cy="107157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9" name="วงรี 28"/>
          <p:cNvSpPr/>
          <p:nvPr/>
        </p:nvSpPr>
        <p:spPr>
          <a:xfrm>
            <a:off x="214282" y="4429132"/>
            <a:ext cx="1295400" cy="1296987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0" name="วงรี 29"/>
          <p:cNvSpPr/>
          <p:nvPr/>
        </p:nvSpPr>
        <p:spPr>
          <a:xfrm>
            <a:off x="0" y="1857364"/>
            <a:ext cx="1285852" cy="1143008"/>
          </a:xfrm>
          <a:prstGeom prst="ellipse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3" name="Text Box 29"/>
          <p:cNvSpPr txBox="1">
            <a:spLocks noChangeArrowheads="1"/>
          </p:cNvSpPr>
          <p:nvPr/>
        </p:nvSpPr>
        <p:spPr bwMode="auto">
          <a:xfrm>
            <a:off x="1009624" y="1795450"/>
            <a:ext cx="8713787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Angsana New" pitchFamily="18" charset="-34"/>
                <a:cs typeface="+mn-cs"/>
              </a:rPr>
              <a:t> </a:t>
            </a:r>
            <a:endParaRPr lang="th-TH" sz="4000" dirty="0">
              <a:solidFill>
                <a:schemeClr val="tx2">
                  <a:lumMod val="50000"/>
                </a:schemeClr>
              </a:solidFill>
              <a:latin typeface="Angsana New" pitchFamily="18" charset="-34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Angsana New" pitchFamily="18" charset="-34"/>
                <a:cs typeface="+mn-cs"/>
              </a:rPr>
              <a:t> 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Angsana New" pitchFamily="18" charset="-34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00166" y="1857364"/>
            <a:ext cx="664373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Thailand Country </a:t>
            </a:r>
            <a:r>
              <a:rPr lang="en-US" sz="4400" dirty="0" smtClean="0"/>
              <a:t>Report </a:t>
            </a:r>
            <a:r>
              <a:rPr lang="en-US" sz="4400" dirty="0"/>
              <a:t>on </a:t>
            </a:r>
            <a:r>
              <a:rPr lang="en-US" sz="4400" dirty="0" smtClean="0"/>
              <a:t>    Conservation </a:t>
            </a:r>
            <a:r>
              <a:rPr lang="en-US" sz="4400" dirty="0"/>
              <a:t>Agriculture</a:t>
            </a:r>
          </a:p>
        </p:txBody>
      </p:sp>
      <p:pic>
        <p:nvPicPr>
          <p:cNvPr id="25" name="Picture 24" descr="http://www.ldd.go.th/menu_moc/POSTER/rice/images/Image5.jpg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85918" y="4929198"/>
            <a:ext cx="169374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การไถพรวน">
            <a:hlinkClick r:id="rId11"/>
          </p:cNvPr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71868" y="4929198"/>
            <a:ext cx="3795709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Rubber</a:t>
            </a:r>
            <a:r>
              <a:rPr lang="en-US" dirty="0" smtClean="0"/>
              <a:t> : Cover crops in rubber tree plantation in the northeast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1678"/>
            <a:ext cx="8686800" cy="4525963"/>
          </a:xfrm>
        </p:spPr>
        <p:txBody>
          <a:bodyPr/>
          <a:lstStyle/>
          <a:p>
            <a:r>
              <a:rPr lang="en-US" dirty="0" smtClean="0"/>
              <a:t>Biomass production and decomposition patterns  </a:t>
            </a:r>
          </a:p>
          <a:p>
            <a:r>
              <a:rPr lang="en-US" dirty="0" smtClean="0"/>
              <a:t>Two cover crop residues </a:t>
            </a:r>
          </a:p>
          <a:p>
            <a:r>
              <a:rPr lang="en-US" i="1" dirty="0" smtClean="0"/>
              <a:t>    </a:t>
            </a:r>
            <a:r>
              <a:rPr lang="en-US" i="1" dirty="0" err="1" smtClean="0"/>
              <a:t>Pueraria</a:t>
            </a:r>
            <a:r>
              <a:rPr lang="en-US" i="1" dirty="0" smtClean="0"/>
              <a:t> </a:t>
            </a:r>
            <a:r>
              <a:rPr lang="en-US" i="1" dirty="0" err="1" smtClean="0"/>
              <a:t>phaseoloides</a:t>
            </a:r>
            <a:endParaRPr lang="en-US" i="1" dirty="0" smtClean="0"/>
          </a:p>
          <a:p>
            <a:r>
              <a:rPr lang="en-US" dirty="0" smtClean="0"/>
              <a:t>   </a:t>
            </a:r>
            <a:r>
              <a:rPr lang="en-US" i="1" dirty="0" err="1" smtClean="0"/>
              <a:t>Vertiveria</a:t>
            </a:r>
            <a:r>
              <a:rPr lang="en-US" i="1" dirty="0" smtClean="0"/>
              <a:t> </a:t>
            </a:r>
            <a:r>
              <a:rPr lang="en-US" i="1" dirty="0" err="1" smtClean="0"/>
              <a:t>zizanioides</a:t>
            </a:r>
            <a:endParaRPr lang="en-US" dirty="0"/>
          </a:p>
        </p:txBody>
      </p:sp>
      <p:pic>
        <p:nvPicPr>
          <p:cNvPr id="11266" name="Picture 2" descr="https://encrypted-tbn3.gstatic.com/images?q=tbn:ANd9GcRM92vFze8-uYqxPvVkWd8BKXFqMTS3--R04J4UK4LH7kpIg2B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928934"/>
            <a:ext cx="3714776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Rubber</a:t>
            </a:r>
            <a:r>
              <a:rPr lang="en-US" dirty="0" smtClean="0"/>
              <a:t> : Cover crops in rubber tree plantation in the northeast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43050"/>
            <a:ext cx="8229600" cy="4525963"/>
          </a:xfrm>
        </p:spPr>
        <p:txBody>
          <a:bodyPr/>
          <a:lstStyle/>
          <a:p>
            <a:r>
              <a:rPr lang="en-US" dirty="0" err="1" smtClean="0"/>
              <a:t>Pueraria</a:t>
            </a:r>
            <a:r>
              <a:rPr lang="en-US" i="1" dirty="0" smtClean="0"/>
              <a:t> :</a:t>
            </a:r>
            <a:r>
              <a:rPr lang="en-US" dirty="0" smtClean="0"/>
              <a:t> short term -   improve </a:t>
            </a:r>
            <a:r>
              <a:rPr lang="en-US" dirty="0" err="1" smtClean="0"/>
              <a:t>nutritions</a:t>
            </a:r>
            <a:r>
              <a:rPr lang="en-US" dirty="0" smtClean="0"/>
              <a:t>  releasing nutrients into the soil from residues.  </a:t>
            </a:r>
          </a:p>
          <a:p>
            <a:endParaRPr lang="en-US" dirty="0" smtClean="0"/>
          </a:p>
          <a:p>
            <a:r>
              <a:rPr lang="en-US" dirty="0" err="1" smtClean="0"/>
              <a:t>Vertiver</a:t>
            </a:r>
            <a:r>
              <a:rPr lang="en-US" dirty="0" smtClean="0"/>
              <a:t>:</a:t>
            </a:r>
            <a:r>
              <a:rPr lang="en-US" i="1" dirty="0" smtClean="0"/>
              <a:t> </a:t>
            </a:r>
            <a:r>
              <a:rPr lang="en-US" dirty="0" smtClean="0"/>
              <a:t>might reduce soil N at short   and   build up of the soil organic matter in the long term.</a:t>
            </a:r>
            <a:endParaRPr lang="en-US" dirty="0"/>
          </a:p>
        </p:txBody>
      </p:sp>
      <p:pic>
        <p:nvPicPr>
          <p:cNvPr id="10242" name="Picture 2" descr="https://encrypted-tbn0.gstatic.com/images?q=tbn:ANd9GcRarwweBDk_NB9UIDDLm0tSRk72VbPuRhA4P_pwZNhtvorWEZ1b0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4500570"/>
            <a:ext cx="3000396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Rubber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688" y="1500174"/>
            <a:ext cx="885831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           Dry biomass of the two cover crops at cutting.</a:t>
            </a:r>
          </a:p>
          <a:p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     Crop cover        Dry biomass produced (t/ha)</a:t>
            </a:r>
          </a:p>
          <a:p>
            <a:pPr>
              <a:buNone/>
            </a:pPr>
            <a:r>
              <a:rPr lang="en-US" sz="2800" dirty="0" smtClean="0"/>
              <a:t>                          Upslope           </a:t>
            </a:r>
            <a:r>
              <a:rPr lang="en-US" sz="2800" dirty="0" err="1" smtClean="0"/>
              <a:t>Midslope</a:t>
            </a:r>
            <a:r>
              <a:rPr lang="en-US" sz="2800" dirty="0" smtClean="0"/>
              <a:t>           </a:t>
            </a:r>
            <a:r>
              <a:rPr lang="en-US" sz="2800" dirty="0" err="1" smtClean="0"/>
              <a:t>Downslope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    </a:t>
            </a:r>
            <a:r>
              <a:rPr lang="en-US" sz="2800" dirty="0" err="1" smtClean="0"/>
              <a:t>Pueraria</a:t>
            </a:r>
            <a:r>
              <a:rPr lang="en-US" sz="2800" dirty="0" smtClean="0"/>
              <a:t>    1.96 (0.48) b       2.24 (0.20) b      2.71 (0.29) b</a:t>
            </a:r>
          </a:p>
          <a:p>
            <a:pPr>
              <a:buNone/>
            </a:pPr>
            <a:r>
              <a:rPr lang="en-US" sz="2800" dirty="0" smtClean="0"/>
              <a:t>     </a:t>
            </a:r>
            <a:r>
              <a:rPr lang="en-US" sz="2800" dirty="0" err="1" smtClean="0"/>
              <a:t>Vertiver</a:t>
            </a:r>
            <a:r>
              <a:rPr lang="en-US" sz="2800" dirty="0" smtClean="0"/>
              <a:t>     6.05  (2.01) a      5.59 (0.57) a      5.09 (0.52) a</a:t>
            </a:r>
          </a:p>
          <a:p>
            <a:endParaRPr lang="en-US" sz="2800" dirty="0"/>
          </a:p>
        </p:txBody>
      </p:sp>
      <p:pic>
        <p:nvPicPr>
          <p:cNvPr id="9218" name="Picture 2" descr="https://encrypted-tbn0.gstatic.com/images?q=tbn:ANd9GcT1cYeI__OcvW6O1qKgOJYRWHM6uysN6tzArL2gIsN6XICZ7qX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786322"/>
            <a:ext cx="2571750" cy="1781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6" y="5572140"/>
            <a:ext cx="2214578" cy="6429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857364"/>
            <a:ext cx="857252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  Average initial chemical composition of two crop residues.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Residue       C          N     C/N       P       K      Ca     Mg      S</a:t>
            </a:r>
          </a:p>
          <a:p>
            <a:pPr>
              <a:buNone/>
            </a:pPr>
            <a:r>
              <a:rPr lang="en-US" sz="2400" dirty="0" smtClean="0"/>
              <a:t>                   (%)       (%)    ratio    (%)   (%)    (%)    (%)    (%)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</a:t>
            </a:r>
            <a:r>
              <a:rPr lang="en-US" sz="2400" dirty="0" err="1" smtClean="0"/>
              <a:t>Pueraria</a:t>
            </a:r>
            <a:r>
              <a:rPr lang="en-US" sz="2400" dirty="0" smtClean="0"/>
              <a:t>  45.07   3.18   14.3   0.19  2.15  0.82  0.21  0.17         </a:t>
            </a:r>
          </a:p>
          <a:p>
            <a:pPr>
              <a:buNone/>
            </a:pPr>
            <a:r>
              <a:rPr lang="en-US" sz="2400" dirty="0" smtClean="0"/>
              <a:t> </a:t>
            </a:r>
            <a:r>
              <a:rPr lang="en-US" sz="2400" dirty="0" err="1" smtClean="0"/>
              <a:t>Vertiver</a:t>
            </a:r>
            <a:r>
              <a:rPr lang="en-US" sz="2400" dirty="0" smtClean="0"/>
              <a:t>   51.77  0.79    65.8   0.06  1.54  0.24  0.08  0.08     </a:t>
            </a:r>
          </a:p>
          <a:p>
            <a:endParaRPr lang="en-US" sz="2400" dirty="0"/>
          </a:p>
        </p:txBody>
      </p:sp>
      <p:pic>
        <p:nvPicPr>
          <p:cNvPr id="8194" name="Picture 2" descr="https://encrypted-tbn0.gstatic.com/images?q=tbn:ANd9GcRq3roUeTWlv2AgoKSGxRPqZpC5tH09lCIm_gK1k4J0s98hse9in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7" y="5072074"/>
            <a:ext cx="2286016" cy="1543050"/>
          </a:xfrm>
          <a:prstGeom prst="rect">
            <a:avLst/>
          </a:prstGeom>
          <a:noFill/>
        </p:spPr>
      </p:pic>
      <p:pic>
        <p:nvPicPr>
          <p:cNvPr id="8197" name="Picture 5" descr="http://www.korpanyang.com/images/c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5072074"/>
            <a:ext cx="2686031" cy="1538274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Rubber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29388" y="6215082"/>
            <a:ext cx="2714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 smtClean="0"/>
              <a:t>Calopogonium</a:t>
            </a:r>
            <a:r>
              <a:rPr lang="en-US" i="1" dirty="0" smtClean="0"/>
              <a:t> </a:t>
            </a:r>
            <a:r>
              <a:rPr lang="en-US" i="1" dirty="0" err="1" smtClean="0"/>
              <a:t>Caeruleum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>Sugarcane:  </a:t>
            </a:r>
            <a:r>
              <a:rPr lang="en-US" sz="3100" dirty="0" smtClean="0"/>
              <a:t>Comparative analysis of different tillage systems used in sugarcane</a:t>
            </a:r>
            <a:r>
              <a:rPr lang="en-US" sz="3100" b="1" dirty="0" smtClean="0"/>
              <a:t> 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214662"/>
            <a:ext cx="9715536" cy="3643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Compare  5  tillage systems  </a:t>
            </a:r>
          </a:p>
          <a:p>
            <a:r>
              <a:rPr lang="en-US" dirty="0" smtClean="0"/>
              <a:t> Minimum tillage (the best)</a:t>
            </a:r>
          </a:p>
          <a:p>
            <a:pPr>
              <a:buNone/>
            </a:pPr>
            <a:r>
              <a:rPr lang="en-US" dirty="0" smtClean="0"/>
              <a:t>     -mechanical stool removal and machine planting    </a:t>
            </a:r>
          </a:p>
          <a:p>
            <a:pPr>
              <a:buNone/>
            </a:pPr>
            <a:r>
              <a:rPr lang="en-US" dirty="0" smtClean="0"/>
              <a:t>     -best economic returns&gt; conventional and no-till</a:t>
            </a:r>
          </a:p>
          <a:p>
            <a:pPr>
              <a:buNone/>
            </a:pPr>
            <a:r>
              <a:rPr lang="en-US" dirty="0" smtClean="0"/>
              <a:t>   : No-tillage;  high savings   ( non-use  machinery)</a:t>
            </a:r>
          </a:p>
          <a:p>
            <a:pPr>
              <a:buNone/>
            </a:pPr>
            <a:r>
              <a:rPr lang="en-US" dirty="0" smtClean="0"/>
              <a:t>      but  extra costs  on herbicide use and extra </a:t>
            </a:r>
            <a:r>
              <a:rPr lang="en-US" dirty="0" err="1" smtClean="0"/>
              <a:t>labour</a:t>
            </a: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 smtClean="0"/>
              <a:t>       </a:t>
            </a:r>
            <a:endParaRPr lang="en-US" dirty="0"/>
          </a:p>
        </p:txBody>
      </p:sp>
      <p:pic>
        <p:nvPicPr>
          <p:cNvPr id="4" name="Picture 2" descr="Pro18"/>
          <p:cNvPicPr>
            <a:picLocks noChangeAspect="1" noChangeArrowheads="1"/>
          </p:cNvPicPr>
          <p:nvPr/>
        </p:nvPicPr>
        <p:blipFill>
          <a:blip r:embed="rId2"/>
          <a:srcRect t="27504"/>
          <a:stretch>
            <a:fillRect/>
          </a:stretch>
        </p:blipFill>
        <p:spPr bwMode="auto">
          <a:xfrm>
            <a:off x="5786446" y="1428736"/>
            <a:ext cx="221457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อ้อย"/>
          <p:cNvPicPr>
            <a:picLocks noChangeAspect="1" noChangeArrowheads="1"/>
          </p:cNvPicPr>
          <p:nvPr/>
        </p:nvPicPr>
        <p:blipFill>
          <a:blip r:embed="rId3" cstate="print"/>
          <a:srcRect l="1433" r="2896"/>
          <a:stretch>
            <a:fillRect/>
          </a:stretch>
        </p:blipFill>
        <p:spPr bwMode="auto">
          <a:xfrm>
            <a:off x="785786" y="1285860"/>
            <a:ext cx="1714512" cy="178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1428736"/>
            <a:ext cx="221457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Cassava</a:t>
            </a:r>
            <a:r>
              <a:rPr lang="en-US" sz="3600" dirty="0" smtClean="0"/>
              <a:t>: Minimum tillage for cassava in Thailand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Develop no-tillage or minimum tillage  </a:t>
            </a:r>
          </a:p>
          <a:p>
            <a:r>
              <a:rPr lang="en-US" dirty="0" smtClean="0"/>
              <a:t>Conventional (3-disk plow ,   7-disk plow) </a:t>
            </a:r>
          </a:p>
          <a:p>
            <a:pPr>
              <a:buNone/>
            </a:pPr>
            <a:r>
              <a:rPr lang="en-US" dirty="0" smtClean="0"/>
              <a:t>      -  gave highest  yields.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/>
              <a:t>No tillage:  </a:t>
            </a:r>
            <a:r>
              <a:rPr lang="en-US" dirty="0" smtClean="0"/>
              <a:t>low cassava yields </a:t>
            </a:r>
          </a:p>
          <a:p>
            <a:pPr>
              <a:buNone/>
            </a:pPr>
            <a:r>
              <a:rPr lang="en-US" dirty="0" smtClean="0"/>
              <a:t>     : improved the soil physic, </a:t>
            </a:r>
          </a:p>
          <a:p>
            <a:pPr>
              <a:buNone/>
            </a:pPr>
            <a:r>
              <a:rPr lang="en-US" dirty="0" smtClean="0"/>
              <a:t>     : increased porosity and soil hydraulic </a:t>
            </a:r>
          </a:p>
          <a:p>
            <a:pPr>
              <a:buNone/>
            </a:pPr>
            <a:r>
              <a:rPr lang="en-US" dirty="0" smtClean="0"/>
              <a:t>        conductivity</a:t>
            </a:r>
          </a:p>
          <a:p>
            <a:pPr>
              <a:buNone/>
            </a:pPr>
            <a:r>
              <a:rPr lang="en-US" dirty="0" smtClean="0"/>
              <a:t>     : reduced the bulk density    </a:t>
            </a:r>
            <a:endParaRPr lang="en-US" dirty="0"/>
          </a:p>
        </p:txBody>
      </p:sp>
      <p:pic>
        <p:nvPicPr>
          <p:cNvPr id="4" name="Picture 11" descr="1-3Apr51-NKsawan 062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4857760"/>
            <a:ext cx="3143240" cy="1714512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92867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Cassava</a:t>
            </a:r>
            <a:r>
              <a:rPr lang="en-US" sz="3600" dirty="0" smtClean="0"/>
              <a:t>: Minimum tillage for cassava in Thailand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970" y="1500174"/>
            <a:ext cx="8644030" cy="504351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/>
              <a:t>Land preparation treatments        Fresh root yield (t/ha)</a:t>
            </a:r>
          </a:p>
          <a:p>
            <a:r>
              <a:rPr lang="en-US" sz="2800" dirty="0" smtClean="0"/>
              <a:t>  No-tillage                                                           13.63 d</a:t>
            </a:r>
          </a:p>
          <a:p>
            <a:r>
              <a:rPr lang="en-US" sz="2800" dirty="0" smtClean="0"/>
              <a:t>2 times with 7-disk plow                                   17.86 b</a:t>
            </a:r>
          </a:p>
          <a:p>
            <a:r>
              <a:rPr lang="en-US" sz="2800" dirty="0" smtClean="0"/>
              <a:t>1time with 7-disk plow</a:t>
            </a:r>
          </a:p>
          <a:p>
            <a:pPr>
              <a:buNone/>
            </a:pPr>
            <a:r>
              <a:rPr lang="en-US" sz="2800" dirty="0" smtClean="0"/>
              <a:t>     followed  by  animal ridging                            16.86 </a:t>
            </a:r>
            <a:r>
              <a:rPr lang="en-US" sz="2800" dirty="0" err="1" smtClean="0"/>
              <a:t>bc</a:t>
            </a:r>
            <a:endParaRPr lang="en-US" sz="2800" dirty="0" smtClean="0"/>
          </a:p>
          <a:p>
            <a:r>
              <a:rPr lang="en-US" sz="2800" dirty="0" smtClean="0"/>
              <a:t>2 times plowing with 3-disk plow,</a:t>
            </a:r>
          </a:p>
          <a:p>
            <a:pPr>
              <a:buNone/>
            </a:pPr>
            <a:r>
              <a:rPr lang="en-US" sz="2800" dirty="0" smtClean="0"/>
              <a:t>      followed by 7- disk plow                                  20.43 a</a:t>
            </a:r>
          </a:p>
          <a:p>
            <a:r>
              <a:rPr lang="en-US" sz="2800" dirty="0" smtClean="0"/>
              <a:t>2 times of animal ridging                                   15.22 </a:t>
            </a:r>
            <a:r>
              <a:rPr lang="en-US" sz="2800" dirty="0" err="1" smtClean="0"/>
              <a:t>cd</a:t>
            </a:r>
            <a:endParaRPr lang="en-US" sz="2800" dirty="0" smtClean="0"/>
          </a:p>
          <a:p>
            <a:r>
              <a:rPr lang="en-US" sz="2800" dirty="0" smtClean="0"/>
              <a:t>1 time of </a:t>
            </a:r>
            <a:r>
              <a:rPr lang="en-US" sz="2800" dirty="0" err="1" smtClean="0"/>
              <a:t>subsoiler</a:t>
            </a:r>
            <a:r>
              <a:rPr lang="en-US" sz="2800" dirty="0" smtClean="0"/>
              <a:t> followed by 7-disk           15.54 </a:t>
            </a:r>
            <a:r>
              <a:rPr lang="en-US" sz="2800" dirty="0" err="1" smtClean="0"/>
              <a:t>cd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dirty="0" smtClean="0"/>
              <a:t>Maize</a:t>
            </a:r>
            <a:r>
              <a:rPr lang="en-US" sz="3100" dirty="0" smtClean="0"/>
              <a:t>: Manure application and No-tillage cultivation in Northeast Thailand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Manure and no-tillage   regarded as techniques for carbon sequestration  </a:t>
            </a:r>
          </a:p>
          <a:p>
            <a:r>
              <a:rPr lang="en-US" dirty="0" smtClean="0"/>
              <a:t>( soil organic carbon )</a:t>
            </a:r>
          </a:p>
          <a:p>
            <a:r>
              <a:rPr lang="en-US" dirty="0" smtClean="0"/>
              <a:t>Biomass of maize and weeds:  </a:t>
            </a:r>
          </a:p>
          <a:p>
            <a:pPr>
              <a:buNone/>
            </a:pPr>
            <a:r>
              <a:rPr lang="en-US" dirty="0" smtClean="0"/>
              <a:t>       Conventional cultivation (stable)</a:t>
            </a:r>
          </a:p>
          <a:p>
            <a:pPr>
              <a:buNone/>
            </a:pPr>
            <a:r>
              <a:rPr lang="en-US" dirty="0" smtClean="0"/>
              <a:t>       Cattle manure (increased)</a:t>
            </a:r>
          </a:p>
          <a:p>
            <a:pPr>
              <a:buNone/>
            </a:pPr>
            <a:r>
              <a:rPr lang="en-US" dirty="0" smtClean="0"/>
              <a:t>       No-tillage (decreased)</a:t>
            </a:r>
            <a:endParaRPr lang="en-US" dirty="0"/>
          </a:p>
        </p:txBody>
      </p:sp>
      <p:pic>
        <p:nvPicPr>
          <p:cNvPr id="4098" name="Picture 2" descr="https://encrypted-tbn1.gstatic.com/images?q=tbn:ANd9GcRosBVQDaxIKj709MmtE9a-29KO9HvC9TonZ3H0qPKIgkeP8Oc2O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786058"/>
            <a:ext cx="2286000" cy="1714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Maize</a:t>
            </a:r>
            <a:r>
              <a:rPr lang="en-US" dirty="0" smtClean="0"/>
              <a:t>: Manure application and No-tillage cultivation in Northeast Thailand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Carbon balance: </a:t>
            </a:r>
          </a:p>
          <a:p>
            <a:pPr>
              <a:buNone/>
            </a:pPr>
            <a:r>
              <a:rPr lang="en-US" dirty="0" smtClean="0"/>
              <a:t>     1.Cattle manure increased the soil carbon stock and plant biomass  and carbon input.</a:t>
            </a:r>
          </a:p>
          <a:p>
            <a:pPr>
              <a:buNone/>
            </a:pPr>
            <a:r>
              <a:rPr lang="en-US" dirty="0" smtClean="0"/>
              <a:t>    2.No-tillage : carbon loss by CO</a:t>
            </a:r>
            <a:r>
              <a:rPr lang="en-US" baseline="-25000" dirty="0" smtClean="0"/>
              <a:t>2 </a:t>
            </a:r>
            <a:r>
              <a:rPr lang="en-US" dirty="0" smtClean="0"/>
              <a:t>flux   was low.</a:t>
            </a:r>
          </a:p>
          <a:p>
            <a:pPr>
              <a:buNone/>
            </a:pPr>
            <a:r>
              <a:rPr lang="en-US" dirty="0" smtClean="0"/>
              <a:t>    3.Carbon input to the soil  from maize residues and weeds was   low.</a:t>
            </a:r>
          </a:p>
          <a:p>
            <a:pPr>
              <a:buNone/>
            </a:pPr>
            <a:r>
              <a:rPr lang="en-US" dirty="0" smtClean="0"/>
              <a:t>    4.Only a small amount of carbon input accumulated in the soil.</a:t>
            </a:r>
          </a:p>
          <a:p>
            <a:endParaRPr lang="en-US" dirty="0"/>
          </a:p>
        </p:txBody>
      </p:sp>
      <p:pic>
        <p:nvPicPr>
          <p:cNvPr id="3074" name="Picture 2" descr="https://encrypted-tbn1.gstatic.com/images?q=tbn:ANd9GcRosBVQDaxIKj709MmtE9a-29KO9HvC9TonZ3H0qPKIgkeP8Oc2O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4500571"/>
            <a:ext cx="1571636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Thailand Main agricultural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1.Increase   crop productivity through research and development and </a:t>
            </a:r>
            <a:r>
              <a:rPr lang="en-US" dirty="0" smtClean="0"/>
              <a:t>transfer </a:t>
            </a:r>
            <a:r>
              <a:rPr lang="en-US" dirty="0" smtClean="0"/>
              <a:t>technology.</a:t>
            </a:r>
          </a:p>
          <a:p>
            <a:pPr>
              <a:buNone/>
            </a:pPr>
            <a:r>
              <a:rPr lang="en-US" dirty="0" smtClean="0"/>
              <a:t>2.Strengthen </a:t>
            </a:r>
            <a:r>
              <a:rPr lang="en-US" smtClean="0"/>
              <a:t>the </a:t>
            </a:r>
            <a:r>
              <a:rPr lang="en-US" smtClean="0"/>
              <a:t>grassroots  </a:t>
            </a:r>
            <a:r>
              <a:rPr lang="en-US" dirty="0" smtClean="0"/>
              <a:t>farmer households,  - increasing farming productivity</a:t>
            </a:r>
          </a:p>
          <a:p>
            <a:pPr>
              <a:buNone/>
            </a:pPr>
            <a:r>
              <a:rPr lang="en-US" dirty="0" smtClean="0"/>
              <a:t>    - reducing production costs</a:t>
            </a:r>
          </a:p>
          <a:p>
            <a:pPr>
              <a:buNone/>
            </a:pPr>
            <a:r>
              <a:rPr lang="en-US" dirty="0" smtClean="0"/>
              <a:t>    - systematic production system </a:t>
            </a:r>
          </a:p>
          <a:p>
            <a:pPr>
              <a:buNone/>
            </a:pPr>
            <a:r>
              <a:rPr lang="en-US" dirty="0" smtClean="0"/>
              <a:t>3.Establish a farmer household registration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24" y="1571588"/>
            <a:ext cx="6843706" cy="528641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Thailand  : </a:t>
            </a:r>
            <a:r>
              <a:rPr lang="en-US" dirty="0"/>
              <a:t>food exporter.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Total  agri. </a:t>
            </a:r>
            <a:r>
              <a:rPr lang="en-US" dirty="0"/>
              <a:t>areas </a:t>
            </a:r>
            <a:r>
              <a:rPr lang="en-US"/>
              <a:t>are </a:t>
            </a:r>
            <a:r>
              <a:rPr lang="en-US" smtClean="0"/>
              <a:t>23.8 </a:t>
            </a:r>
            <a:r>
              <a:rPr lang="en-US" dirty="0" smtClean="0"/>
              <a:t>m ha </a:t>
            </a:r>
            <a:br>
              <a:rPr lang="en-US" dirty="0" smtClean="0"/>
            </a:br>
            <a:r>
              <a:rPr lang="en-US" dirty="0" smtClean="0"/>
              <a:t>        Rice: 11.2 m ha</a:t>
            </a:r>
            <a:br>
              <a:rPr lang="en-US" dirty="0" smtClean="0"/>
            </a:br>
            <a:r>
              <a:rPr lang="en-US" dirty="0" smtClean="0"/>
              <a:t>Rubber: 3.2 m ha</a:t>
            </a:r>
            <a:br>
              <a:rPr lang="en-US" dirty="0" smtClean="0"/>
            </a:br>
            <a:r>
              <a:rPr lang="en-US" dirty="0" smtClean="0"/>
              <a:t>sugarcane: 1.6 m ha</a:t>
            </a:r>
            <a:br>
              <a:rPr lang="en-US" dirty="0" smtClean="0"/>
            </a:br>
            <a:r>
              <a:rPr lang="en-US" dirty="0" smtClean="0"/>
              <a:t>cassava: 1.1 m ha </a:t>
            </a:r>
            <a:br>
              <a:rPr lang="en-US" dirty="0" smtClean="0"/>
            </a:br>
            <a:r>
              <a:rPr lang="en-US" dirty="0" smtClean="0"/>
              <a:t>       maize: 1.0  m Ha</a:t>
            </a:r>
            <a:endParaRPr lang="en-US" dirty="0"/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0"/>
            <a:ext cx="9144000" cy="1600200"/>
            <a:chOff x="0" y="0"/>
            <a:chExt cx="5760" cy="816"/>
          </a:xfrm>
        </p:grpSpPr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1488" y="376"/>
              <a:ext cx="4272" cy="200"/>
            </a:xfrm>
            <a:prstGeom prst="rect">
              <a:avLst/>
            </a:prstGeom>
            <a:solidFill>
              <a:srgbClr val="CDFFE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pitchFamily="34" charset="0"/>
                <a:cs typeface="Cordia New" pitchFamily="34" charset="-34"/>
              </a:endParaRPr>
            </a:p>
          </p:txBody>
        </p:sp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0" y="0"/>
              <a:ext cx="5760" cy="816"/>
              <a:chOff x="0" y="0"/>
              <a:chExt cx="5760" cy="816"/>
            </a:xfrm>
          </p:grpSpPr>
          <p:grpSp>
            <p:nvGrpSpPr>
              <p:cNvPr id="7" name="Group 12"/>
              <p:cNvGrpSpPr>
                <a:grpSpLocks/>
              </p:cNvGrpSpPr>
              <p:nvPr/>
            </p:nvGrpSpPr>
            <p:grpSpPr bwMode="auto">
              <a:xfrm>
                <a:off x="0" y="0"/>
                <a:ext cx="3551" cy="816"/>
                <a:chOff x="0" y="0"/>
                <a:chExt cx="3528" cy="792"/>
              </a:xfrm>
            </p:grpSpPr>
            <p:pic>
              <p:nvPicPr>
                <p:cNvPr id="11" name="Picture 13" descr="main_01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248" cy="792"/>
                </a:xfrm>
                <a:prstGeom prst="rect">
                  <a:avLst/>
                </a:prstGeom>
                <a:solidFill>
                  <a:srgbClr val="CDFFE6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" name="Picture 14" descr="main_0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248" y="0"/>
                  <a:ext cx="2280" cy="264"/>
                </a:xfrm>
                <a:prstGeom prst="rect">
                  <a:avLst/>
                </a:prstGeom>
                <a:solidFill>
                  <a:srgbClr val="CDFFE6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" name="Picture 15" descr="main_07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248" y="264"/>
                  <a:ext cx="2280" cy="114"/>
                </a:xfrm>
                <a:prstGeom prst="rect">
                  <a:avLst/>
                </a:prstGeom>
                <a:solidFill>
                  <a:srgbClr val="CDFFE6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" name="Picture 16" descr="main_09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248" y="378"/>
                  <a:ext cx="270" cy="174"/>
                </a:xfrm>
                <a:prstGeom prst="rect">
                  <a:avLst/>
                </a:prstGeom>
                <a:solidFill>
                  <a:srgbClr val="CDFFE6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8" name="Rectangle 17"/>
              <p:cNvSpPr>
                <a:spLocks noChangeArrowheads="1"/>
              </p:cNvSpPr>
              <p:nvPr/>
            </p:nvSpPr>
            <p:spPr bwMode="auto">
              <a:xfrm>
                <a:off x="1248" y="544"/>
                <a:ext cx="4512" cy="272"/>
              </a:xfrm>
              <a:prstGeom prst="rect">
                <a:avLst/>
              </a:prstGeom>
              <a:solidFill>
                <a:srgbClr val="CDFF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Cordia New" pitchFamily="34" charset="-34"/>
                </a:endParaRPr>
              </a:p>
            </p:txBody>
          </p:sp>
          <p:pic>
            <p:nvPicPr>
              <p:cNvPr id="9" name="Picture 18" descr="main_07"/>
              <p:cNvPicPr>
                <a:picLocks noChangeAspect="1" noChangeArrowheads="1"/>
              </p:cNvPicPr>
              <p:nvPr/>
            </p:nvPicPr>
            <p:blipFill>
              <a:blip r:embed="rId4"/>
              <a:srcRect l="22997" t="20512" r="5923" b="-23077"/>
              <a:stretch>
                <a:fillRect/>
              </a:stretch>
            </p:blipFill>
            <p:spPr bwMode="auto">
              <a:xfrm flipV="1">
                <a:off x="1776" y="221"/>
                <a:ext cx="3984" cy="163"/>
              </a:xfrm>
              <a:prstGeom prst="rect">
                <a:avLst/>
              </a:prstGeom>
              <a:solidFill>
                <a:srgbClr val="CDFFE6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9" descr="main_02"/>
              <p:cNvPicPr>
                <a:picLocks noChangeAspect="1" noChangeArrowheads="1"/>
              </p:cNvPicPr>
              <p:nvPr/>
            </p:nvPicPr>
            <p:blipFill>
              <a:blip r:embed="rId3"/>
              <a:srcRect l="20906"/>
              <a:stretch>
                <a:fillRect/>
              </a:stretch>
            </p:blipFill>
            <p:spPr bwMode="auto">
              <a:xfrm>
                <a:off x="1776" y="0"/>
                <a:ext cx="3984" cy="272"/>
              </a:xfrm>
              <a:prstGeom prst="rect">
                <a:avLst/>
              </a:prstGeom>
              <a:solidFill>
                <a:srgbClr val="CDFFE6"/>
              </a:solidFill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3074" name="Picture 2" descr="http://image.dek-d.com/18/662836/1512678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8662" y="3571876"/>
            <a:ext cx="1928826" cy="292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Conclusion: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Thailand is ready for  conservation agriculture, particularly in the northeast region where the soil is so infertile and degraded.</a:t>
            </a:r>
            <a:endParaRPr lang="en-US" dirty="0"/>
          </a:p>
        </p:txBody>
      </p:sp>
      <p:pic>
        <p:nvPicPr>
          <p:cNvPr id="4" name="Picture 3" descr="การไถพรวนและปลูกพืชตามแนวระดับ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4071942"/>
            <a:ext cx="1802435" cy="169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ชนิดของการไถพรวนดิน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3929066"/>
            <a:ext cx="374490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 in Thailand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/>
          <a:lstStyle/>
          <a:p>
            <a:r>
              <a:rPr lang="en-US" dirty="0" smtClean="0"/>
              <a:t> Fluctuation </a:t>
            </a:r>
            <a:r>
              <a:rPr lang="en-US" dirty="0"/>
              <a:t>in agricultural </a:t>
            </a:r>
            <a:r>
              <a:rPr lang="en-US" dirty="0" smtClean="0"/>
              <a:t>production </a:t>
            </a:r>
            <a:r>
              <a:rPr lang="en-US" dirty="0"/>
              <a:t>important factors </a:t>
            </a:r>
            <a:r>
              <a:rPr lang="en-US" dirty="0" smtClean="0"/>
              <a:t>–soil  degradation</a:t>
            </a:r>
          </a:p>
          <a:p>
            <a:r>
              <a:rPr lang="en-US" dirty="0"/>
              <a:t> </a:t>
            </a:r>
            <a:r>
              <a:rPr lang="en-US" dirty="0" smtClean="0"/>
              <a:t> Particularly </a:t>
            </a:r>
            <a:r>
              <a:rPr lang="en-US" dirty="0"/>
              <a:t>in the </a:t>
            </a:r>
            <a:r>
              <a:rPr lang="en-US" dirty="0" smtClean="0"/>
              <a:t>northeast (poor soil and degraded)    </a:t>
            </a:r>
          </a:p>
          <a:p>
            <a:r>
              <a:rPr lang="en-US" dirty="0" smtClean="0"/>
              <a:t> </a:t>
            </a:r>
            <a:r>
              <a:rPr lang="en-US" dirty="0"/>
              <a:t>Thai government </a:t>
            </a:r>
            <a:r>
              <a:rPr lang="en-US" dirty="0" smtClean="0"/>
              <a:t>  </a:t>
            </a:r>
            <a:r>
              <a:rPr lang="en-US" dirty="0"/>
              <a:t>managing the sustainable agriculture </a:t>
            </a:r>
            <a:r>
              <a:rPr lang="en-US" dirty="0" smtClean="0"/>
              <a:t> by  CA</a:t>
            </a:r>
            <a:endParaRPr lang="en-US" dirty="0"/>
          </a:p>
          <a:p>
            <a:endParaRPr lang="en-US" dirty="0"/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0"/>
            <a:ext cx="9144000" cy="2390495"/>
            <a:chOff x="0" y="0"/>
            <a:chExt cx="5760" cy="1219"/>
          </a:xfrm>
        </p:grpSpPr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1488" y="376"/>
              <a:ext cx="4272" cy="200"/>
            </a:xfrm>
            <a:prstGeom prst="rect">
              <a:avLst/>
            </a:prstGeom>
            <a:solidFill>
              <a:srgbClr val="CDFFE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pitchFamily="34" charset="0"/>
                <a:cs typeface="Cordia New" pitchFamily="34" charset="-34"/>
              </a:endParaRPr>
            </a:p>
          </p:txBody>
        </p:sp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0" y="0"/>
              <a:ext cx="5760" cy="1219"/>
              <a:chOff x="0" y="0"/>
              <a:chExt cx="5760" cy="1219"/>
            </a:xfrm>
          </p:grpSpPr>
          <p:grpSp>
            <p:nvGrpSpPr>
              <p:cNvPr id="7" name="Group 12"/>
              <p:cNvGrpSpPr>
                <a:grpSpLocks/>
              </p:cNvGrpSpPr>
              <p:nvPr/>
            </p:nvGrpSpPr>
            <p:grpSpPr bwMode="auto">
              <a:xfrm>
                <a:off x="0" y="0"/>
                <a:ext cx="3551" cy="816"/>
                <a:chOff x="0" y="0"/>
                <a:chExt cx="3528" cy="792"/>
              </a:xfrm>
            </p:grpSpPr>
            <p:pic>
              <p:nvPicPr>
                <p:cNvPr id="11" name="Picture 13" descr="main_01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248" cy="792"/>
                </a:xfrm>
                <a:prstGeom prst="rect">
                  <a:avLst/>
                </a:prstGeom>
                <a:solidFill>
                  <a:srgbClr val="CDFFE6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" name="Picture 14" descr="main_0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248" y="0"/>
                  <a:ext cx="2280" cy="264"/>
                </a:xfrm>
                <a:prstGeom prst="rect">
                  <a:avLst/>
                </a:prstGeom>
                <a:solidFill>
                  <a:srgbClr val="CDFFE6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" name="Picture 15" descr="main_07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248" y="264"/>
                  <a:ext cx="2280" cy="114"/>
                </a:xfrm>
                <a:prstGeom prst="rect">
                  <a:avLst/>
                </a:prstGeom>
                <a:solidFill>
                  <a:srgbClr val="CDFFE6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" name="Picture 16" descr="main_09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248" y="378"/>
                  <a:ext cx="270" cy="174"/>
                </a:xfrm>
                <a:prstGeom prst="rect">
                  <a:avLst/>
                </a:prstGeom>
                <a:solidFill>
                  <a:srgbClr val="CDFFE6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8" name="Rectangle 17"/>
              <p:cNvSpPr>
                <a:spLocks noChangeArrowheads="1"/>
              </p:cNvSpPr>
              <p:nvPr/>
            </p:nvSpPr>
            <p:spPr bwMode="auto">
              <a:xfrm>
                <a:off x="900" y="947"/>
                <a:ext cx="4512" cy="272"/>
              </a:xfrm>
              <a:prstGeom prst="rect">
                <a:avLst/>
              </a:prstGeom>
              <a:solidFill>
                <a:srgbClr val="CDFF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4800" dirty="0" smtClean="0">
                    <a:latin typeface="Tahoma" pitchFamily="34" charset="0"/>
                    <a:cs typeface="Cordia New" pitchFamily="34" charset="-34"/>
                  </a:rPr>
                  <a:t>Introduction</a:t>
                </a:r>
                <a:endParaRPr lang="en-US" sz="4800" dirty="0">
                  <a:latin typeface="Tahoma" pitchFamily="34" charset="0"/>
                  <a:cs typeface="Cordia New" pitchFamily="34" charset="-34"/>
                </a:endParaRPr>
              </a:p>
            </p:txBody>
          </p:sp>
          <p:pic>
            <p:nvPicPr>
              <p:cNvPr id="9" name="Picture 18" descr="main_07"/>
              <p:cNvPicPr>
                <a:picLocks noChangeAspect="1" noChangeArrowheads="1"/>
              </p:cNvPicPr>
              <p:nvPr/>
            </p:nvPicPr>
            <p:blipFill>
              <a:blip r:embed="rId4"/>
              <a:srcRect l="22997" t="20512" r="5923" b="-23077"/>
              <a:stretch>
                <a:fillRect/>
              </a:stretch>
            </p:blipFill>
            <p:spPr bwMode="auto">
              <a:xfrm flipV="1">
                <a:off x="1776" y="221"/>
                <a:ext cx="3984" cy="163"/>
              </a:xfrm>
              <a:prstGeom prst="rect">
                <a:avLst/>
              </a:prstGeom>
              <a:solidFill>
                <a:srgbClr val="CDFFE6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9" descr="main_02"/>
              <p:cNvPicPr>
                <a:picLocks noChangeAspect="1" noChangeArrowheads="1"/>
              </p:cNvPicPr>
              <p:nvPr/>
            </p:nvPicPr>
            <p:blipFill>
              <a:blip r:embed="rId3"/>
              <a:srcRect l="20906"/>
              <a:stretch>
                <a:fillRect/>
              </a:stretch>
            </p:blipFill>
            <p:spPr bwMode="auto">
              <a:xfrm>
                <a:off x="1776" y="0"/>
                <a:ext cx="3984" cy="272"/>
              </a:xfrm>
              <a:prstGeom prst="rect">
                <a:avLst/>
              </a:prstGeom>
              <a:solidFill>
                <a:srgbClr val="CDFFE6"/>
              </a:soli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Case studies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000241"/>
            <a:ext cx="8229600" cy="3714776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/>
              <a:t> </a:t>
            </a:r>
            <a:r>
              <a:rPr lang="en-US" sz="4400" dirty="0" smtClean="0"/>
              <a:t>1.Rice: </a:t>
            </a:r>
          </a:p>
          <a:p>
            <a:pPr algn="ctr">
              <a:buNone/>
            </a:pPr>
            <a:r>
              <a:rPr lang="en-US" sz="4400" dirty="0" smtClean="0"/>
              <a:t> 2.Rubber:  </a:t>
            </a:r>
          </a:p>
          <a:p>
            <a:pPr algn="ctr">
              <a:buNone/>
            </a:pPr>
            <a:r>
              <a:rPr lang="en-US" sz="4400" dirty="0" smtClean="0"/>
              <a:t>3.sugarcane:  </a:t>
            </a:r>
          </a:p>
          <a:p>
            <a:pPr algn="ctr">
              <a:buNone/>
            </a:pPr>
            <a:r>
              <a:rPr lang="en-US" sz="4400" dirty="0" smtClean="0"/>
              <a:t>4. cassava:</a:t>
            </a:r>
          </a:p>
          <a:p>
            <a:pPr algn="ctr">
              <a:buNone/>
            </a:pPr>
            <a:r>
              <a:rPr lang="en-US" sz="4400" dirty="0" smtClean="0"/>
              <a:t>5.maize:  </a:t>
            </a:r>
            <a:endParaRPr lang="en-US" sz="4400" dirty="0"/>
          </a:p>
        </p:txBody>
      </p:sp>
      <p:pic>
        <p:nvPicPr>
          <p:cNvPr id="4" name="Picture 2" descr="https://encrypted-tbn3.gstatic.com/images?q=tbn:ANd9GcRM92vFze8-uYqxPvVkWd8BKXFqMTS3--R04J4UK4LH7kpIg2B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571744"/>
            <a:ext cx="1357322" cy="857256"/>
          </a:xfrm>
          <a:prstGeom prst="rect">
            <a:avLst/>
          </a:prstGeom>
          <a:noFill/>
        </p:spPr>
      </p:pic>
      <p:pic>
        <p:nvPicPr>
          <p:cNvPr id="17414" name="Picture 6" descr="https://encrypted-tbn0.gstatic.com/images?q=tbn:ANd9GcRwOs9NIgU5LaRt99VJ3KRIS9WzBz_hqHlYUBAufB2KhzKGL7tx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143116"/>
            <a:ext cx="1357322" cy="642942"/>
          </a:xfrm>
          <a:prstGeom prst="rect">
            <a:avLst/>
          </a:prstGeom>
          <a:noFill/>
        </p:spPr>
      </p:pic>
      <p:pic>
        <p:nvPicPr>
          <p:cNvPr id="9" name="Picture 2" descr="Pro18"/>
          <p:cNvPicPr>
            <a:picLocks noChangeAspect="1" noChangeArrowheads="1"/>
          </p:cNvPicPr>
          <p:nvPr/>
        </p:nvPicPr>
        <p:blipFill>
          <a:blip r:embed="rId4" cstate="print"/>
          <a:srcRect t="27504"/>
          <a:stretch>
            <a:fillRect/>
          </a:stretch>
        </p:blipFill>
        <p:spPr bwMode="auto">
          <a:xfrm>
            <a:off x="1643042" y="3286124"/>
            <a:ext cx="150019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1" descr="1-3Apr51-NKsawan 062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4286256"/>
            <a:ext cx="1571636" cy="71438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7418" name="Picture 10" descr="https://encrypted-tbn1.gstatic.com/images?q=tbn:ANd9GcRosBVQDaxIKj709MmtE9a-29KO9HvC9TonZ3H0qPKIgkeP8Oc2O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4929198"/>
            <a:ext cx="1357322" cy="633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Rice</a:t>
            </a:r>
            <a:r>
              <a:rPr lang="en-US" dirty="0" smtClean="0"/>
              <a:t>: Conservation of rice straw and stubble </a:t>
            </a:r>
            <a:endParaRPr lang="en-US" dirty="0"/>
          </a:p>
        </p:txBody>
      </p:sp>
      <p:pic>
        <p:nvPicPr>
          <p:cNvPr id="4" name="Content Placeholder 3" descr="http://www.ldd.go.th/menu_moc/POSTER/rice/images/Image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928802"/>
            <a:ext cx="2571768" cy="2096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ldd.go.th/menu_moc/POSTER/rice/images/Image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928802"/>
            <a:ext cx="228601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28596" y="44291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Past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http://www.ldd.go.th/menu_moc/POSTER/rice/images/Image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857364"/>
            <a:ext cx="235745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Rice</a:t>
            </a:r>
            <a:r>
              <a:rPr lang="en-US" dirty="0" smtClean="0"/>
              <a:t>: Conservation of rice straw and stubble </a:t>
            </a:r>
            <a:endParaRPr lang="en-US" dirty="0"/>
          </a:p>
        </p:txBody>
      </p:sp>
      <p:pic>
        <p:nvPicPr>
          <p:cNvPr id="5" name="Picture 4" descr="http://www.ldd.go.th/menu_moc/POSTER/rice/images/Image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71678"/>
            <a:ext cx="235745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www.ldd.go.th/menu_moc/POSTER/rice/images/Image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071678"/>
            <a:ext cx="2571768" cy="193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28596" y="44291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Present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Content Placeholder 9" descr="http://www.ldd.go.th/menu_moc/POSTER/rice/images/Image4.jpg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000363" y="2000241"/>
            <a:ext cx="250033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42872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Amount of rice straw and stump in various regions of Thailand (million tones)</a:t>
            </a:r>
            <a:r>
              <a:rPr lang="en-US" sz="2400" b="1" dirty="0" smtClean="0"/>
              <a:t> </a:t>
            </a: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57158" y="1785926"/>
          <a:ext cx="8472516" cy="4736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2086"/>
                <a:gridCol w="1412086"/>
                <a:gridCol w="1412086"/>
                <a:gridCol w="1412086"/>
                <a:gridCol w="1412086"/>
                <a:gridCol w="1412086"/>
              </a:tblGrid>
              <a:tr h="57150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 b="1" dirty="0">
                          <a:latin typeface="Angsana New"/>
                          <a:ea typeface="Times New Roman"/>
                          <a:cs typeface="Cordia New"/>
                        </a:rPr>
                        <a:t>Regions</a:t>
                      </a:r>
                      <a:endParaRPr lang="en-US" sz="32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6675" marR="66675" marT="66675" marB="66675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latin typeface="Angsana New"/>
                          <a:ea typeface="Times New Roman"/>
                          <a:cs typeface="Cordia New"/>
                        </a:rPr>
                        <a:t>Crop 1</a:t>
                      </a:r>
                      <a:endParaRPr lang="en-US" sz="11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6675" marR="66675" marT="66675" marB="6667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latin typeface="Angsana New"/>
                          <a:ea typeface="Times New Roman"/>
                          <a:cs typeface="Cordia New"/>
                        </a:rPr>
                        <a:t>Crop 2</a:t>
                      </a:r>
                      <a:endParaRPr lang="en-US" sz="11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6675" marR="66675" marT="66675" marB="6667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 b="1">
                          <a:latin typeface="Angsana New"/>
                          <a:ea typeface="Times New Roman"/>
                          <a:cs typeface="Cordia New"/>
                        </a:rPr>
                        <a:t>Total</a:t>
                      </a:r>
                      <a:endParaRPr lang="en-US" sz="32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6675" marR="66675" marT="66675" marB="66675" anchor="ctr"/>
                </a:tc>
              </a:tr>
              <a:tr h="5715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 b="1" dirty="0" smtClean="0">
                          <a:latin typeface="Angsana New"/>
                          <a:ea typeface="Times New Roman"/>
                          <a:cs typeface="Cordia New"/>
                        </a:rPr>
                        <a:t>stubble</a:t>
                      </a:r>
                      <a:endParaRPr lang="en-US" sz="32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 b="1" dirty="0">
                          <a:latin typeface="Angsana New"/>
                          <a:ea typeface="Times New Roman"/>
                          <a:cs typeface="Cordia New"/>
                        </a:rPr>
                        <a:t>straw</a:t>
                      </a:r>
                      <a:endParaRPr lang="en-US" sz="32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 b="1" dirty="0" smtClean="0">
                          <a:latin typeface="Angsana New"/>
                          <a:ea typeface="Times New Roman"/>
                          <a:cs typeface="Cordia New"/>
                        </a:rPr>
                        <a:t>stubble</a:t>
                      </a:r>
                      <a:endParaRPr lang="en-US" sz="32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 b="1">
                          <a:latin typeface="Angsana New"/>
                          <a:ea typeface="Times New Roman"/>
                          <a:cs typeface="Cordia New"/>
                        </a:rPr>
                        <a:t>straw</a:t>
                      </a:r>
                      <a:endParaRPr lang="en-US" sz="32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6675" marR="66675" marT="66675" marB="66675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 b="1">
                          <a:latin typeface="Angsana New"/>
                          <a:ea typeface="Times New Roman"/>
                          <a:cs typeface="Cordia New"/>
                        </a:rPr>
                        <a:t>North</a:t>
                      </a:r>
                      <a:endParaRPr lang="en-US" sz="32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>
                          <a:latin typeface="Angsana New"/>
                          <a:ea typeface="Times New Roman"/>
                          <a:cs typeface="Cordia New"/>
                        </a:rPr>
                        <a:t>2.80</a:t>
                      </a:r>
                      <a:endParaRPr lang="en-US" sz="32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>
                          <a:latin typeface="Angsana New"/>
                          <a:ea typeface="Times New Roman"/>
                          <a:cs typeface="Cordia New"/>
                        </a:rPr>
                        <a:t>4.24</a:t>
                      </a:r>
                      <a:endParaRPr lang="en-US" sz="32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 dirty="0">
                          <a:latin typeface="Angsana New"/>
                          <a:ea typeface="Times New Roman"/>
                          <a:cs typeface="Cordia New"/>
                        </a:rPr>
                        <a:t>0.12</a:t>
                      </a:r>
                      <a:endParaRPr lang="en-US" sz="32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 dirty="0">
                          <a:latin typeface="Angsana New"/>
                          <a:ea typeface="Times New Roman"/>
                          <a:cs typeface="Cordia New"/>
                        </a:rPr>
                        <a:t>0.19</a:t>
                      </a:r>
                      <a:endParaRPr lang="en-US" sz="32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 b="1" dirty="0">
                          <a:latin typeface="Angsana New"/>
                          <a:ea typeface="Times New Roman"/>
                          <a:cs typeface="Cordia New"/>
                        </a:rPr>
                        <a:t>7.36</a:t>
                      </a:r>
                      <a:endParaRPr lang="en-US" sz="32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6675" marR="66675" marT="66675" marB="66675"/>
                </a:tc>
              </a:tr>
              <a:tr h="5715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 b="1">
                          <a:latin typeface="Angsana New"/>
                          <a:ea typeface="Times New Roman"/>
                          <a:cs typeface="Cordia New"/>
                        </a:rPr>
                        <a:t>Northeast</a:t>
                      </a:r>
                      <a:endParaRPr lang="en-US" sz="32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>
                          <a:latin typeface="Angsana New"/>
                          <a:ea typeface="Times New Roman"/>
                          <a:cs typeface="Cordia New"/>
                        </a:rPr>
                        <a:t>9.03</a:t>
                      </a:r>
                      <a:endParaRPr lang="en-US" sz="32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>
                          <a:latin typeface="Angsana New"/>
                          <a:ea typeface="Times New Roman"/>
                          <a:cs typeface="Cordia New"/>
                        </a:rPr>
                        <a:t>13.61</a:t>
                      </a:r>
                      <a:endParaRPr lang="en-US" sz="32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>
                          <a:latin typeface="Angsana New"/>
                          <a:ea typeface="Times New Roman"/>
                          <a:cs typeface="Cordia New"/>
                        </a:rPr>
                        <a:t>0.11</a:t>
                      </a:r>
                      <a:endParaRPr lang="en-US" sz="32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>
                          <a:latin typeface="Angsana New"/>
                          <a:ea typeface="Times New Roman"/>
                          <a:cs typeface="Cordia New"/>
                        </a:rPr>
                        <a:t>0.18</a:t>
                      </a:r>
                      <a:endParaRPr lang="en-US" sz="32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 b="1" dirty="0">
                          <a:latin typeface="Angsana New"/>
                          <a:ea typeface="Times New Roman"/>
                          <a:cs typeface="Cordia New"/>
                        </a:rPr>
                        <a:t>22.93</a:t>
                      </a:r>
                      <a:endParaRPr lang="en-US" sz="32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6675" marR="66675" marT="66675" marB="66675"/>
                </a:tc>
              </a:tr>
              <a:tr h="5715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 b="1">
                          <a:latin typeface="Angsana New"/>
                          <a:ea typeface="Times New Roman"/>
                          <a:cs typeface="Cordia New"/>
                        </a:rPr>
                        <a:t>Central</a:t>
                      </a:r>
                      <a:endParaRPr lang="en-US" sz="32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>
                          <a:latin typeface="Angsana New"/>
                          <a:ea typeface="Times New Roman"/>
                          <a:cs typeface="Cordia New"/>
                        </a:rPr>
                        <a:t>3.32</a:t>
                      </a:r>
                      <a:endParaRPr lang="en-US" sz="32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>
                          <a:latin typeface="Angsana New"/>
                          <a:ea typeface="Times New Roman"/>
                          <a:cs typeface="Cordia New"/>
                        </a:rPr>
                        <a:t>5.01</a:t>
                      </a:r>
                      <a:endParaRPr lang="en-US" sz="32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 dirty="0">
                          <a:latin typeface="Angsana New"/>
                          <a:ea typeface="Times New Roman"/>
                          <a:cs typeface="Cordia New"/>
                        </a:rPr>
                        <a:t>0.79</a:t>
                      </a:r>
                      <a:endParaRPr lang="en-US" sz="32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>
                          <a:latin typeface="Angsana New"/>
                          <a:ea typeface="Times New Roman"/>
                          <a:cs typeface="Cordia New"/>
                        </a:rPr>
                        <a:t>1.20</a:t>
                      </a:r>
                      <a:endParaRPr lang="en-US" sz="32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 b="1" dirty="0">
                          <a:latin typeface="Angsana New"/>
                          <a:ea typeface="Times New Roman"/>
                          <a:cs typeface="Cordia New"/>
                        </a:rPr>
                        <a:t>10.32</a:t>
                      </a:r>
                      <a:endParaRPr lang="en-US" sz="32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6675" marR="66675" marT="66675" marB="66675"/>
                </a:tc>
              </a:tr>
              <a:tr h="5715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 b="1">
                          <a:latin typeface="Angsana New"/>
                          <a:ea typeface="Times New Roman"/>
                          <a:cs typeface="Cordia New"/>
                        </a:rPr>
                        <a:t>South</a:t>
                      </a:r>
                      <a:endParaRPr lang="en-US" sz="32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>
                          <a:latin typeface="Angsana New"/>
                          <a:ea typeface="Times New Roman"/>
                          <a:cs typeface="Cordia New"/>
                        </a:rPr>
                        <a:t>0.63</a:t>
                      </a:r>
                      <a:endParaRPr lang="en-US" sz="32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>
                          <a:latin typeface="Angsana New"/>
                          <a:ea typeface="Times New Roman"/>
                          <a:cs typeface="Cordia New"/>
                        </a:rPr>
                        <a:t>0.95</a:t>
                      </a:r>
                      <a:endParaRPr lang="en-US" sz="32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>
                          <a:latin typeface="Angsana New"/>
                          <a:ea typeface="Times New Roman"/>
                          <a:cs typeface="Cordia New"/>
                        </a:rPr>
                        <a:t>0.04</a:t>
                      </a:r>
                      <a:endParaRPr lang="en-US" sz="32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>
                          <a:latin typeface="Angsana New"/>
                          <a:ea typeface="Times New Roman"/>
                          <a:cs typeface="Cordia New"/>
                        </a:rPr>
                        <a:t>0.07</a:t>
                      </a:r>
                      <a:endParaRPr lang="en-US" sz="32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 b="1" dirty="0">
                          <a:latin typeface="Angsana New"/>
                          <a:ea typeface="Times New Roman"/>
                          <a:cs typeface="Cordia New"/>
                        </a:rPr>
                        <a:t>1.69</a:t>
                      </a:r>
                      <a:endParaRPr lang="en-US" sz="32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6675" marR="66675" marT="66675" marB="66675"/>
                </a:tc>
              </a:tr>
              <a:tr h="5715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 b="1">
                          <a:latin typeface="Angsana New"/>
                          <a:ea typeface="Times New Roman"/>
                          <a:cs typeface="Cordia New"/>
                        </a:rPr>
                        <a:t>Total</a:t>
                      </a:r>
                      <a:endParaRPr lang="en-US" sz="32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 b="1">
                          <a:latin typeface="Angsana New"/>
                          <a:ea typeface="Times New Roman"/>
                          <a:cs typeface="Cordia New"/>
                        </a:rPr>
                        <a:t>15.80</a:t>
                      </a:r>
                      <a:endParaRPr lang="en-US" sz="32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 b="1">
                          <a:latin typeface="Angsana New"/>
                          <a:ea typeface="Times New Roman"/>
                          <a:cs typeface="Cordia New"/>
                        </a:rPr>
                        <a:t>23.81</a:t>
                      </a:r>
                      <a:endParaRPr lang="en-US" sz="32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 b="1">
                          <a:latin typeface="Angsana New"/>
                          <a:ea typeface="Times New Roman"/>
                          <a:cs typeface="Cordia New"/>
                        </a:rPr>
                        <a:t>1.08</a:t>
                      </a:r>
                      <a:endParaRPr lang="en-US" sz="32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 b="1">
                          <a:latin typeface="Angsana New"/>
                          <a:ea typeface="Times New Roman"/>
                          <a:cs typeface="Cordia New"/>
                        </a:rPr>
                        <a:t>1.64</a:t>
                      </a:r>
                      <a:endParaRPr lang="en-US" sz="32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 b="1" dirty="0">
                          <a:latin typeface="Angsana New"/>
                          <a:ea typeface="Times New Roman"/>
                          <a:cs typeface="Cordia New"/>
                        </a:rPr>
                        <a:t>42.33</a:t>
                      </a:r>
                      <a:endParaRPr lang="en-US" sz="32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Rice: Conservation of rice straw and stump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Benefits of conserved rice straw and stubble on soil conditions.</a:t>
            </a:r>
          </a:p>
          <a:p>
            <a:endParaRPr lang="en-US" b="1" dirty="0" smtClean="0"/>
          </a:p>
          <a:p>
            <a:pPr>
              <a:buNone/>
            </a:pPr>
            <a:r>
              <a:rPr lang="en-US" b="1" dirty="0" smtClean="0"/>
              <a:t>  </a:t>
            </a:r>
            <a:r>
              <a:rPr lang="en-US" dirty="0" smtClean="0"/>
              <a:t> 1. Improving soil physical properties. </a:t>
            </a:r>
          </a:p>
          <a:p>
            <a:pPr>
              <a:buNone/>
            </a:pPr>
            <a:r>
              <a:rPr lang="en-US" dirty="0" smtClean="0"/>
              <a:t>   2. Improving soil chemical properties. </a:t>
            </a:r>
          </a:p>
          <a:p>
            <a:pPr>
              <a:buNone/>
            </a:pPr>
            <a:r>
              <a:rPr lang="en-US" dirty="0" smtClean="0"/>
              <a:t>   3.  Improving soil biological properties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Rice: Conservation of rice straw and stubble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Losses and damages  (burning) </a:t>
            </a:r>
            <a:endParaRPr lang="en-US" dirty="0" smtClean="0"/>
          </a:p>
          <a:p>
            <a:pPr lvl="0">
              <a:buNone/>
            </a:pPr>
            <a:r>
              <a:rPr lang="en-US" dirty="0" smtClean="0"/>
              <a:t>   1.Damage of soil structure:  poor plant growth, weakness and vulnerable to diseases. </a:t>
            </a:r>
          </a:p>
          <a:p>
            <a:pPr>
              <a:buNone/>
            </a:pPr>
            <a:r>
              <a:rPr lang="en-US" dirty="0" smtClean="0"/>
              <a:t>   2.   Loss of  organic matter and plant </a:t>
            </a:r>
            <a:r>
              <a:rPr lang="en-US" dirty="0" err="1" smtClean="0"/>
              <a:t>nutritions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   3.   Reduction of beneficial soil microorganisms.</a:t>
            </a:r>
          </a:p>
          <a:p>
            <a:pPr algn="just">
              <a:buNone/>
            </a:pPr>
            <a:r>
              <a:rPr lang="en-US" dirty="0" smtClean="0"/>
              <a:t>   4.   Loss of soil water content.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799</Words>
  <Application>Microsoft Office PowerPoint</Application>
  <PresentationFormat>全屏显示(4:3)</PresentationFormat>
  <Paragraphs>152</Paragraphs>
  <Slides>20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Office Theme</vt:lpstr>
      <vt:lpstr>PowerPoint 演示文稿</vt:lpstr>
      <vt:lpstr>Thailand  : food exporter.    Total  agri. areas are 23.8 m ha          Rice: 11.2 m ha Rubber: 3.2 m ha sugarcane: 1.6 m ha cassava: 1.1 m ha         maize: 1.0  m Ha</vt:lpstr>
      <vt:lpstr>CA in Thailand</vt:lpstr>
      <vt:lpstr>Case studies</vt:lpstr>
      <vt:lpstr>Rice: Conservation of rice straw and stubble </vt:lpstr>
      <vt:lpstr>Rice: Conservation of rice straw and stubble </vt:lpstr>
      <vt:lpstr>Amount of rice straw and stump in various regions of Thailand (million tones) </vt:lpstr>
      <vt:lpstr>Rice: Conservation of rice straw and stump </vt:lpstr>
      <vt:lpstr>Rice: Conservation of rice straw and stubble </vt:lpstr>
      <vt:lpstr>Rubber : Cover crops in rubber tree plantation in the northeast </vt:lpstr>
      <vt:lpstr>Rubber : Cover crops in rubber tree plantation in the northeast </vt:lpstr>
      <vt:lpstr>Rubber</vt:lpstr>
      <vt:lpstr>  </vt:lpstr>
      <vt:lpstr>Sugarcane:  Comparative analysis of different tillage systems used in sugarcane   </vt:lpstr>
      <vt:lpstr>Cassava: Minimum tillage for cassava in Thailand </vt:lpstr>
      <vt:lpstr>Cassava: Minimum tillage for cassava in Thailand </vt:lpstr>
      <vt:lpstr>Maize: Manure application and No-tillage cultivation in Northeast Thailand </vt:lpstr>
      <vt:lpstr>Maize: Manure application and No-tillage cultivation in Northeast Thailand</vt:lpstr>
      <vt:lpstr>Thailand Main agricultural policy</vt:lpstr>
      <vt:lpstr>Conclusion: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Intel</dc:creator>
  <cp:lastModifiedBy>A</cp:lastModifiedBy>
  <cp:revision>53</cp:revision>
  <dcterms:created xsi:type="dcterms:W3CDTF">2013-11-11T15:40:05Z</dcterms:created>
  <dcterms:modified xsi:type="dcterms:W3CDTF">2013-11-20T05:14:03Z</dcterms:modified>
</cp:coreProperties>
</file>