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69" r:id="rId2"/>
    <p:sldId id="567" r:id="rId3"/>
    <p:sldId id="548" r:id="rId4"/>
    <p:sldId id="549" r:id="rId5"/>
    <p:sldId id="552" r:id="rId6"/>
    <p:sldId id="555" r:id="rId7"/>
    <p:sldId id="556" r:id="rId8"/>
    <p:sldId id="563" r:id="rId9"/>
    <p:sldId id="539" r:id="rId10"/>
    <p:sldId id="515" r:id="rId11"/>
    <p:sldId id="503" r:id="rId12"/>
    <p:sldId id="504" r:id="rId13"/>
    <p:sldId id="505" r:id="rId14"/>
    <p:sldId id="506" r:id="rId15"/>
    <p:sldId id="507" r:id="rId16"/>
    <p:sldId id="510" r:id="rId17"/>
    <p:sldId id="508" r:id="rId18"/>
    <p:sldId id="509" r:id="rId19"/>
    <p:sldId id="513" r:id="rId20"/>
    <p:sldId id="514" r:id="rId21"/>
    <p:sldId id="516" r:id="rId22"/>
    <p:sldId id="501" r:id="rId23"/>
    <p:sldId id="518" r:id="rId24"/>
    <p:sldId id="520" r:id="rId25"/>
    <p:sldId id="519" r:id="rId26"/>
    <p:sldId id="534" r:id="rId27"/>
    <p:sldId id="521" r:id="rId28"/>
    <p:sldId id="522" r:id="rId29"/>
    <p:sldId id="402" r:id="rId30"/>
    <p:sldId id="403" r:id="rId31"/>
    <p:sldId id="544" r:id="rId32"/>
    <p:sldId id="542" r:id="rId33"/>
    <p:sldId id="498" r:id="rId34"/>
    <p:sldId id="572" r:id="rId35"/>
    <p:sldId id="406" r:id="rId36"/>
    <p:sldId id="407" r:id="rId37"/>
    <p:sldId id="422" r:id="rId38"/>
    <p:sldId id="423" r:id="rId39"/>
    <p:sldId id="426" r:id="rId40"/>
    <p:sldId id="428" r:id="rId41"/>
    <p:sldId id="264" r:id="rId42"/>
    <p:sldId id="568" r:id="rId43"/>
    <p:sldId id="546" r:id="rId44"/>
    <p:sldId id="523" r:id="rId45"/>
    <p:sldId id="569" r:id="rId46"/>
    <p:sldId id="471" r:id="rId47"/>
    <p:sldId id="474" r:id="rId48"/>
    <p:sldId id="456" r:id="rId49"/>
    <p:sldId id="571" r:id="rId50"/>
    <p:sldId id="574" r:id="rId51"/>
    <p:sldId id="576" r:id="rId52"/>
    <p:sldId id="579" r:id="rId53"/>
    <p:sldId id="575" r:id="rId54"/>
    <p:sldId id="535" r:id="rId5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A2"/>
    <a:srgbClr val="3333FF"/>
    <a:srgbClr val="009900"/>
    <a:srgbClr val="E1E3BB"/>
    <a:srgbClr val="BECAE2"/>
    <a:srgbClr val="FFFCB5"/>
    <a:srgbClr val="FFFED8"/>
    <a:srgbClr val="FFF488"/>
    <a:srgbClr val="E4B887"/>
    <a:srgbClr val="F8F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910" autoAdjust="0"/>
    <p:restoredTop sz="94655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64633-4279-4637-B9E1-3B061FB6FDC7}" type="datetimeFigureOut">
              <a:rPr lang="zh-CN" altLang="en-US" smtClean="0"/>
              <a:pPr/>
              <a:t>2013/11/20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488B-5674-49B7-87BE-7D8E07959C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31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F84780-A6C1-4C85-AA03-96764A34A6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064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z="1100" b="1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E459-A2F5-4EDE-B747-621125D5DE82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217DDA-86DD-4481-8B15-584E94CC06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10BC4-49DE-47CE-A31F-78834BC2D8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7638" y="765175"/>
            <a:ext cx="1962150" cy="5329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765175"/>
            <a:ext cx="5734050" cy="53292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F330-8CFF-4EB8-9ABF-9E3C4A34AC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E9374D-1EC4-4196-9AF0-BDFAE997B8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0285B-7399-40EC-8277-31BF9FD2D9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5D52-20D8-4EBD-8794-DDCA25FBF8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8481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38481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D5951-E6F9-4097-875C-A054EEF7F4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FE32F-564C-45DC-AA4B-150D0C72E2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14198-13BE-4231-AE7D-7205557FC8B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FF95F-A315-4178-B87C-44335AB045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DD7C-CACB-43DA-8FFD-52A7501D79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A5078-24E0-42E2-AAEA-B56F622A717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765175"/>
            <a:ext cx="7772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7848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84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4C14BF-7BDD-4170-993A-1121D6FD982E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6" name="图片 15" descr="研究中心.jp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6169152" y="6449568"/>
            <a:ext cx="2974848" cy="408432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6390207"/>
            <a:ext cx="2357422" cy="467792"/>
            <a:chOff x="0" y="6390207"/>
            <a:chExt cx="2357422" cy="467792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0" y="6390207"/>
              <a:ext cx="2357422" cy="451406"/>
            </a:xfrm>
            <a:prstGeom prst="rect">
              <a:avLst/>
            </a:prstGeom>
            <a:gradFill flip="none" rotWithShape="1">
              <a:gsLst>
                <a:gs pos="0">
                  <a:srgbClr val="DDEBCF">
                    <a:alpha val="72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zh-CN" altLang="en-US" sz="1200" dirty="0" smtClean="0"/>
                <a:t>中国农业大学</a:t>
              </a:r>
              <a:endParaRPr lang="en-US" altLang="zh-CN" sz="1200" dirty="0" smtClean="0"/>
            </a:p>
            <a:p>
              <a:pPr algn="r">
                <a:lnSpc>
                  <a:spcPts val="1400"/>
                </a:lnSpc>
              </a:pPr>
              <a:r>
                <a:rPr lang="en-US" altLang="zh-CN" sz="1200" dirty="0" smtClean="0"/>
                <a:t>China Agricultural University</a:t>
              </a:r>
              <a:endParaRPr lang="zh-CN" altLang="en-US" sz="1200" dirty="0"/>
            </a:p>
          </p:txBody>
        </p:sp>
        <p:pic>
          <p:nvPicPr>
            <p:cNvPr id="19" name="Picture 4" descr="农大校标"/>
            <p:cNvPicPr>
              <a:picLocks noChangeAspect="1" noChangeArrowheads="1"/>
            </p:cNvPicPr>
            <p:nvPr userDrawn="1"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6403873"/>
              <a:ext cx="357158" cy="454126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2910" y="107154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新魏" pitchFamily="2" charset="-122"/>
                <a:cs typeface="+mj-cs"/>
              </a:rPr>
              <a:t>Conservation Agriculture in China</a:t>
            </a:r>
            <a:endParaRPr kumimoji="1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文新魏" pitchFamily="2" charset="-122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2" y="3357562"/>
            <a:ext cx="87154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zh-CN" sz="45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A2"/>
                </a:solidFill>
                <a:effectLst/>
                <a:uLnTx/>
                <a:uFillTx/>
                <a:latin typeface="+mn-lt"/>
                <a:ea typeface="黑体" pitchFamily="49" charset="-122"/>
                <a:cs typeface="Times New Roman" pitchFamily="18" charset="0"/>
              </a:rPr>
              <a:t>Li Hongwen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1E1EA2"/>
              </a:solidFill>
              <a:effectLst/>
              <a:uLnTx/>
              <a:uFillTx/>
              <a:latin typeface="+mn-lt"/>
              <a:ea typeface="黑体" pitchFamily="49" charset="-122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1EA2"/>
                </a:solidFill>
                <a:effectLst/>
                <a:uLnTx/>
                <a:uFillTx/>
                <a:latin typeface="+mn-lt"/>
                <a:ea typeface="黑体" pitchFamily="49" charset="-122"/>
                <a:cs typeface="Times New Roman" pitchFamily="18" charset="0"/>
              </a:rPr>
              <a:t>Changjiang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A2"/>
                </a:solidFill>
                <a:effectLst/>
                <a:uLnTx/>
                <a:uFillTx/>
                <a:latin typeface="+mn-lt"/>
                <a:ea typeface="黑体" pitchFamily="49" charset="-122"/>
                <a:cs typeface="Times New Roman" pitchFamily="18" charset="0"/>
              </a:rPr>
              <a:t> Scholar, Professor</a:t>
            </a:r>
            <a:r>
              <a:rPr lang="en-US" altLang="zh-CN" sz="2000" b="1" kern="0" dirty="0" smtClean="0">
                <a:solidFill>
                  <a:srgbClr val="1E1EA2"/>
                </a:solidFill>
                <a:latin typeface="+mn-lt"/>
                <a:ea typeface="黑体" pitchFamily="49" charset="-122"/>
                <a:cs typeface="Times New Roman" pitchFamily="18" charset="0"/>
              </a:rPr>
              <a:t>, 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A2"/>
                </a:solidFill>
                <a:effectLst/>
                <a:uLnTx/>
                <a:uFillTx/>
                <a:latin typeface="+mn-lt"/>
                <a:ea typeface="黑体" pitchFamily="49" charset="-122"/>
                <a:cs typeface="Times New Roman" pitchFamily="18" charset="0"/>
              </a:rPr>
              <a:t>China Agricultural University (CAU)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A2"/>
                </a:solidFill>
                <a:effectLst/>
                <a:uLnTx/>
                <a:uFillTx/>
                <a:latin typeface="+mn-lt"/>
                <a:ea typeface="黑体" pitchFamily="49" charset="-122"/>
                <a:cs typeface="Times New Roman" pitchFamily="18" charset="0"/>
              </a:rPr>
              <a:t>Head, Conservation tillage Research Centre (CTRC), MOA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1E1EA2"/>
              </a:solidFill>
              <a:effectLst/>
              <a:uLnTx/>
              <a:uFillTx/>
              <a:latin typeface="+mn-lt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152578" name="Picture 2" descr="c:\users\pc\appdata\roaming\360se6\USERDA~1\Temp\U_1618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708920"/>
            <a:ext cx="4482075" cy="336155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691680" y="260648"/>
            <a:ext cx="5801589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till Experiment</a:t>
            </a:r>
          </a:p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(-1992)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 Till Stone Field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7" name="Picture 2" descr="F:\各种地图14.8M\英文的中国地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628800"/>
            <a:ext cx="5093940" cy="4647393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 bwMode="auto">
          <a:xfrm rot="845046">
            <a:off x="2732833" y="3048028"/>
            <a:ext cx="2337549" cy="1152128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pic>
        <p:nvPicPr>
          <p:cNvPr id="118786" name="Picture 2" descr="c:\users\pc\appdata\roaming\360se6\USERDA~1\Temp\19E905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772816"/>
            <a:ext cx="3672407" cy="2448272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118788" name="Picture 4" descr="c:\users\pc\appdata\roaming\360se6\USERDA~1\Temp\CDBF6C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717032"/>
            <a:ext cx="3672408" cy="2754306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sp>
        <p:nvSpPr>
          <p:cNvPr id="15" name="矩形 14"/>
          <p:cNvSpPr/>
          <p:nvPr/>
        </p:nvSpPr>
        <p:spPr bwMode="auto">
          <a:xfrm>
            <a:off x="5220072" y="5589240"/>
            <a:ext cx="345638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charset="-122"/>
              </a:rPr>
              <a:t>From about 300 years ago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</a:rPr>
              <a:t>Age of no till in stone field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636912"/>
            <a:ext cx="7848600" cy="3672408"/>
          </a:xfrm>
        </p:spPr>
        <p:txBody>
          <a:bodyPr/>
          <a:lstStyle/>
          <a:p>
            <a:r>
              <a:rPr lang="en-US" altLang="zh-CN" b="0" dirty="0" smtClean="0"/>
              <a:t>No Irrigation: no till last for 20-40 years</a:t>
            </a:r>
          </a:p>
          <a:p>
            <a:endParaRPr lang="en-US" altLang="zh-CN" b="0" dirty="0" smtClean="0"/>
          </a:p>
          <a:p>
            <a:r>
              <a:rPr lang="en-US" altLang="zh-CN" b="0" dirty="0" smtClean="0"/>
              <a:t>Irrigated:  No till last for more than 6 years</a:t>
            </a:r>
          </a:p>
          <a:p>
            <a:endParaRPr lang="en-US" altLang="zh-CN" b="0" dirty="0" smtClean="0"/>
          </a:p>
          <a:p>
            <a:r>
              <a:rPr lang="en-US" altLang="zh-CN" b="0" dirty="0" smtClean="0">
                <a:solidFill>
                  <a:srgbClr val="FF0000"/>
                </a:solidFill>
              </a:rPr>
              <a:t>Only used in certain area, can not be extended to other places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>
                <a:latin typeface="+mn-lt"/>
              </a:rPr>
              <a:pPr/>
              <a:t>12</a:t>
            </a:fld>
            <a:endParaRPr lang="en-US" altLang="zh-CN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1950s  </a:t>
            </a:r>
            <a:r>
              <a:rPr lang="en-US" altLang="zh-CN" dirty="0" smtClean="0"/>
              <a:t>No till wheat experiment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5" name="Picture 2" descr="F:\各种地图14.8M\英文的中国地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844824"/>
            <a:ext cx="4877916" cy="4450306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 bwMode="auto">
          <a:xfrm>
            <a:off x="6084168" y="2492896"/>
            <a:ext cx="504056" cy="36004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372200" y="3068960"/>
            <a:ext cx="180020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Heilongjiang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6" y="548680"/>
            <a:ext cx="8820472" cy="935038"/>
          </a:xfrm>
        </p:spPr>
        <p:txBody>
          <a:bodyPr/>
          <a:lstStyle/>
          <a:p>
            <a:r>
              <a:rPr lang="en-US" altLang="zh-CN" sz="4200" dirty="0" smtClean="0">
                <a:solidFill>
                  <a:srgbClr val="FF0000"/>
                </a:solidFill>
              </a:rPr>
              <a:t>1960s</a:t>
            </a:r>
            <a:r>
              <a:rPr lang="en-US" altLang="zh-CN" sz="4200" dirty="0" smtClean="0"/>
              <a:t>: Natural no till in paddy area </a:t>
            </a:r>
            <a:endParaRPr lang="zh-CN" altLang="en-US" sz="4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5" name="Picture 2" descr="F:\各种地图14.8M\英文的中国地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844824"/>
            <a:ext cx="4877916" cy="4450306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 bwMode="auto">
          <a:xfrm>
            <a:off x="5580112" y="4149080"/>
            <a:ext cx="720080" cy="360040"/>
          </a:xfrm>
          <a:prstGeom prst="ellipse">
            <a:avLst/>
          </a:prstGeom>
          <a:noFill/>
          <a:ln w="47625" cap="flat" cmpd="sng" algn="ctr">
            <a:solidFill>
              <a:srgbClr val="1E1E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211960" y="4437112"/>
            <a:ext cx="720080" cy="360040"/>
          </a:xfrm>
          <a:prstGeom prst="ellipse">
            <a:avLst/>
          </a:prstGeom>
          <a:noFill/>
          <a:ln w="47625" cap="flat" cmpd="sng" algn="ctr">
            <a:solidFill>
              <a:srgbClr val="1E1E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660232" y="2492896"/>
            <a:ext cx="2304256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Jiangsu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No till wheat broadcast after Rice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11560" y="3717032"/>
            <a:ext cx="2304256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Sichuan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No till wheat broadcast after Rice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5" name="Picture 2" descr="c:\users\pc\appdata\roaming\360se6\USERDA~1\Temp\U_1309~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795636"/>
            <a:ext cx="4295775" cy="2857500"/>
          </a:xfrm>
          <a:prstGeom prst="rect">
            <a:avLst/>
          </a:prstGeom>
          <a:noFill/>
        </p:spPr>
      </p:pic>
      <p:pic>
        <p:nvPicPr>
          <p:cNvPr id="144388" name="Picture 4" descr="c:\users\pc\appdata\roaming\360se6\USERDA~1\Temp\U_1481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79563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145410" name="Picture 2" descr="c:\users\pc\appdata\roaming\360se6\USERDA~1\Temp\U_3047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908720"/>
            <a:ext cx="3143250" cy="2095501"/>
          </a:xfrm>
          <a:prstGeom prst="rect">
            <a:avLst/>
          </a:prstGeom>
          <a:noFill/>
        </p:spPr>
      </p:pic>
      <p:pic>
        <p:nvPicPr>
          <p:cNvPr id="145412" name="Picture 4" descr="c:\users\pc\appdata\roaming\360se6\USERDA~1\Temp\U_2457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908720"/>
            <a:ext cx="2790825" cy="2095501"/>
          </a:xfrm>
          <a:prstGeom prst="rect">
            <a:avLst/>
          </a:prstGeom>
          <a:noFill/>
        </p:spPr>
      </p:pic>
      <p:pic>
        <p:nvPicPr>
          <p:cNvPr id="7" name="Picture 2" descr="c:\users\pc\appdata\roaming\360se6\USERDA~1\Temp\1B52BB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42900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1980s </a:t>
            </a:r>
            <a:r>
              <a:rPr lang="en-US" altLang="zh-CN" sz="4000" dirty="0" smtClean="0"/>
              <a:t> </a:t>
            </a:r>
            <a:br>
              <a:rPr lang="en-US" altLang="zh-CN" sz="4000" dirty="0" smtClean="0"/>
            </a:br>
            <a:r>
              <a:rPr lang="en-US" altLang="zh-CN" sz="4000" dirty="0" smtClean="0"/>
              <a:t>No Till Maize Planting into Wheat 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17</a:t>
            </a:fld>
            <a:endParaRPr lang="en-US" altLang="zh-CN"/>
          </a:p>
        </p:txBody>
      </p:sp>
      <p:pic>
        <p:nvPicPr>
          <p:cNvPr id="5" name="Picture 2" descr="F:\各种地图14.8M\英文的中国地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26532" y="1988840"/>
            <a:ext cx="4877916" cy="4450306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 bwMode="auto">
          <a:xfrm>
            <a:off x="6318820" y="3501008"/>
            <a:ext cx="1512168" cy="936104"/>
          </a:xfrm>
          <a:prstGeom prst="ellipse">
            <a:avLst/>
          </a:prstGeom>
          <a:noFill/>
          <a:ln w="47625" cap="flat" cmpd="sng" algn="ctr">
            <a:solidFill>
              <a:srgbClr val="1E1E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23528" y="2060848"/>
            <a:ext cx="3024336" cy="41044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1970s: change from 3 crops 2 years,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 to 2 crops 1 year.   Time limitation between 2 crops.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1980s: No till maize planting into wheat 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146434" name="Picture 2" descr="c:\users\pc\appdata\roaming\360se6\USERDA~1\Temp\U_2963~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4005064"/>
            <a:ext cx="2800800" cy="2095200"/>
          </a:xfrm>
          <a:prstGeom prst="rect">
            <a:avLst/>
          </a:prstGeom>
          <a:noFill/>
        </p:spPr>
      </p:pic>
      <p:pic>
        <p:nvPicPr>
          <p:cNvPr id="146436" name="Picture 4" descr="c:\users\pc\appdata\roaming\360se6\USERDA~1\Temp\U_4206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340768"/>
            <a:ext cx="2800800" cy="2095200"/>
          </a:xfrm>
          <a:prstGeom prst="rect">
            <a:avLst/>
          </a:prstGeom>
          <a:noFill/>
        </p:spPr>
      </p:pic>
      <p:pic>
        <p:nvPicPr>
          <p:cNvPr id="146438" name="Picture 6" descr="c:\users\pc\appdata\roaming\360se6\USERDA~1\Temp\U_1089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340768"/>
            <a:ext cx="2800800" cy="2095200"/>
          </a:xfrm>
          <a:prstGeom prst="rect">
            <a:avLst/>
          </a:prstGeom>
          <a:noFill/>
        </p:spPr>
      </p:pic>
      <p:pic>
        <p:nvPicPr>
          <p:cNvPr id="146440" name="Picture 8" descr="c:\users\pc\appdata\roaming\360se6\USERDA~1\Temp\U_2410~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4005064"/>
            <a:ext cx="2800350" cy="20955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 bwMode="auto">
          <a:xfrm>
            <a:off x="2915816" y="3140968"/>
            <a:ext cx="3312368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No till maize planting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 after  wheat harvesting in June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5" name="图片 4" descr="ecc6a3daed6b5fbced370a15c74eb2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3672408" cy="2664296"/>
          </a:xfrm>
          <a:prstGeom prst="rect">
            <a:avLst/>
          </a:prstGeom>
          <a:noFill/>
        </p:spPr>
      </p:pic>
      <p:pic>
        <p:nvPicPr>
          <p:cNvPr id="150530" name="Picture 2" descr="c:\users\pc\appdata\roaming\360se6\USERDA~1\Temp\U_4537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549523"/>
            <a:ext cx="3161151" cy="2160240"/>
          </a:xfrm>
          <a:prstGeom prst="rect">
            <a:avLst/>
          </a:prstGeom>
          <a:noFill/>
        </p:spPr>
      </p:pic>
      <p:pic>
        <p:nvPicPr>
          <p:cNvPr id="150532" name="Picture 4" descr="c:\users\pc\appdata\roaming\360se6\USERDA~1\Temp\U_1067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213819"/>
            <a:ext cx="3143250" cy="209550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 bwMode="auto">
          <a:xfrm>
            <a:off x="2699792" y="3501008"/>
            <a:ext cx="396044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Field plough before w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heat drilling </a:t>
            </a:r>
            <a:r>
              <a:rPr lang="en-US" altLang="zh-CN" dirty="0" smtClean="0"/>
              <a:t>in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 October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700809"/>
            <a:ext cx="7344816" cy="309634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altLang="zh-CN" sz="4500" dirty="0" smtClean="0">
                <a:solidFill>
                  <a:srgbClr val="1E1EA2"/>
                </a:solidFill>
              </a:rPr>
              <a:t>Conservation Tillage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4500" dirty="0" smtClean="0">
                <a:solidFill>
                  <a:srgbClr val="1E1EA2"/>
                </a:solidFill>
              </a:rPr>
              <a:t>                       </a:t>
            </a:r>
            <a:r>
              <a:rPr lang="zh-CN" altLang="en-US" sz="8500" dirty="0" smtClean="0">
                <a:solidFill>
                  <a:srgbClr val="FF0000"/>
                </a:solidFill>
              </a:rPr>
              <a:t>≈</a:t>
            </a:r>
            <a:r>
              <a:rPr lang="en-US" altLang="zh-CN" sz="45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4500" dirty="0" smtClean="0">
                <a:solidFill>
                  <a:srgbClr val="1E1EA2"/>
                </a:solidFill>
              </a:rPr>
              <a:t>Conservation Agriculture</a:t>
            </a:r>
            <a:endParaRPr lang="zh-CN" altLang="en-US" sz="4500" dirty="0">
              <a:solidFill>
                <a:srgbClr val="1E1E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476672"/>
            <a:ext cx="7772400" cy="1728192"/>
          </a:xfrm>
        </p:spPr>
        <p:txBody>
          <a:bodyPr/>
          <a:lstStyle/>
          <a:p>
            <a:r>
              <a:rPr lang="en-US" altLang="zh-CN" dirty="0" smtClean="0"/>
              <a:t>Conservation Tillage</a:t>
            </a:r>
            <a:br>
              <a:rPr lang="en-US" altLang="zh-CN" dirty="0" smtClean="0"/>
            </a:br>
            <a:r>
              <a:rPr lang="en-US" altLang="zh-CN" dirty="0" smtClean="0"/>
              <a:t>(1992-)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151554" name="Picture 2" descr="E:\★★出国考察23.2G\★★★★新建——出国考察23.1G\2011年之前的出国8.4G--原图在家中\2011年澳大利亚的世界保护性农业大会\可以洗出的照片\★★Jeff+Ross几个外宾和高及山西人合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2420888"/>
            <a:ext cx="5472608" cy="377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7772400" cy="1439565"/>
          </a:xfrm>
        </p:spPr>
        <p:txBody>
          <a:bodyPr/>
          <a:lstStyle/>
          <a:p>
            <a:r>
              <a:rPr lang="en-US" altLang="zh-CN" dirty="0" smtClean="0"/>
              <a:t>Stage 1</a:t>
            </a:r>
            <a:br>
              <a:rPr lang="en-US" altLang="zh-CN" dirty="0" smtClean="0"/>
            </a:br>
            <a:r>
              <a:rPr lang="en-US" altLang="zh-CN" dirty="0" smtClean="0"/>
              <a:t>1992-2002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2492896"/>
            <a:ext cx="7848600" cy="3601517"/>
          </a:xfrm>
        </p:spPr>
        <p:txBody>
          <a:bodyPr/>
          <a:lstStyle/>
          <a:p>
            <a:r>
              <a:rPr lang="en-US" altLang="zh-CN" sz="3000" b="0" dirty="0" smtClean="0"/>
              <a:t>To Prove China Can Use Machinery to do Conservation Tillage</a:t>
            </a:r>
          </a:p>
          <a:p>
            <a:endParaRPr lang="en-US" altLang="zh-CN" sz="3000" b="0" dirty="0" smtClean="0"/>
          </a:p>
          <a:p>
            <a:r>
              <a:rPr lang="en-US" altLang="zh-CN" sz="3000" b="0" dirty="0" smtClean="0"/>
              <a:t>To Test Whether Mechanized Conservation Tillage Give Good Benefits.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117762" name="Picture 2" descr="F:\各种地图14.8M\英文的中国地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24744"/>
            <a:ext cx="5832648" cy="5321343"/>
          </a:xfrm>
          <a:prstGeom prst="rect">
            <a:avLst/>
          </a:prstGeom>
          <a:noFill/>
        </p:spPr>
      </p:pic>
      <p:sp>
        <p:nvSpPr>
          <p:cNvPr id="7" name="椭圆 6"/>
          <p:cNvSpPr/>
          <p:nvPr/>
        </p:nvSpPr>
        <p:spPr bwMode="auto">
          <a:xfrm>
            <a:off x="3635896" y="3356992"/>
            <a:ext cx="936104" cy="648072"/>
          </a:xfrm>
          <a:prstGeom prst="ellipse">
            <a:avLst/>
          </a:prstGeom>
          <a:noFill/>
          <a:ln w="47625" cap="flat" cmpd="sng" algn="ctr">
            <a:solidFill>
              <a:srgbClr val="1E1E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pic>
        <p:nvPicPr>
          <p:cNvPr id="100353" name="Picture 1" descr="F:\★★★★★★★★技术资料———含分类照片10.8G\分类图片整理\中心人物照片\高焕文与Jeff  Ross等人在寿阳试验地--外宾在保护性耕作玉米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67141" y="1412776"/>
            <a:ext cx="2281323" cy="1512168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100354" name="Picture 2" descr="D:\★★★★新建——各大部委15.9G\教育部169M\教育部创新团队\2013年教育部创新团队\2013年教育部创新团队答辩\素材\临汾的免耕地牌子1 拷贝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4005065"/>
            <a:ext cx="2375076" cy="1584176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</p:pic>
      <p:pic>
        <p:nvPicPr>
          <p:cNvPr id="100356" name="Picture 4" descr="c:\users\pc\appdata\roaming\360se6\USERDA~1\Temp\U_1639~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628800"/>
            <a:ext cx="3620974" cy="2304256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 bwMode="auto">
          <a:xfrm>
            <a:off x="251520" y="4365104"/>
            <a:ext cx="3960440" cy="19442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9 dry years of 10;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Water Erosion;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Wind erosion;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Variable  yield;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……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7772400" cy="1367557"/>
          </a:xfrm>
        </p:spPr>
        <p:txBody>
          <a:bodyPr/>
          <a:lstStyle/>
          <a:p>
            <a:r>
              <a:rPr lang="en-US" altLang="zh-CN" dirty="0" smtClean="0"/>
              <a:t>1999</a:t>
            </a:r>
            <a:br>
              <a:rPr lang="en-US" altLang="zh-CN" dirty="0" smtClean="0"/>
            </a:br>
            <a:r>
              <a:rPr lang="en-US" altLang="zh-CN" dirty="0" smtClean="0"/>
              <a:t>CTRC Set 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4869160"/>
            <a:ext cx="7848600" cy="1296145"/>
          </a:xfrm>
        </p:spPr>
        <p:txBody>
          <a:bodyPr/>
          <a:lstStyle/>
          <a:p>
            <a:pPr>
              <a:buNone/>
            </a:pPr>
            <a:r>
              <a:rPr lang="en-US" altLang="zh-CN" sz="3500" b="0" dirty="0" smtClean="0"/>
              <a:t>Conservation Tillage Research Centre, Ministry of Agriculture,1999</a:t>
            </a:r>
            <a:endParaRPr lang="zh-CN" altLang="en-US" sz="3500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154626" name="Picture 2" descr="D:\★★★★新建——各大部委15.9G\国家发改委267M\国家工程中心\国家工程中心建设\实验室门牌\实验室的各种牌子 (5)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699792" y="2276872"/>
            <a:ext cx="338437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7772400" cy="1439565"/>
          </a:xfrm>
        </p:spPr>
        <p:txBody>
          <a:bodyPr/>
          <a:lstStyle/>
          <a:p>
            <a:r>
              <a:rPr lang="en-US" altLang="zh-CN" dirty="0" smtClean="0"/>
              <a:t>Stage 2</a:t>
            </a:r>
            <a:br>
              <a:rPr lang="en-US" altLang="zh-CN" dirty="0" smtClean="0"/>
            </a:br>
            <a:r>
              <a:rPr lang="en-US" altLang="zh-CN" dirty="0" smtClean="0"/>
              <a:t>Demonstration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988840"/>
            <a:ext cx="7848600" cy="4105573"/>
          </a:xfrm>
        </p:spPr>
        <p:txBody>
          <a:bodyPr/>
          <a:lstStyle/>
          <a:p>
            <a:pPr>
              <a:buNone/>
            </a:pPr>
            <a:r>
              <a:rPr lang="en-US" altLang="zh-CN" b="0" dirty="0" smtClean="0"/>
              <a:t>All provinces,  north of </a:t>
            </a:r>
            <a:r>
              <a:rPr lang="en-US" altLang="zh-CN" b="0" dirty="0" err="1" smtClean="0"/>
              <a:t>Yangtz</a:t>
            </a:r>
            <a:r>
              <a:rPr lang="en-US" altLang="zh-CN" b="0" dirty="0" smtClean="0"/>
              <a:t> River;</a:t>
            </a:r>
          </a:p>
          <a:p>
            <a:pPr>
              <a:buNone/>
            </a:pPr>
            <a:endParaRPr lang="en-US" altLang="zh-CN" b="0" dirty="0" smtClean="0"/>
          </a:p>
          <a:p>
            <a:pPr>
              <a:buNone/>
            </a:pPr>
            <a:r>
              <a:rPr lang="en-US" altLang="zh-CN" b="0" dirty="0" smtClean="0"/>
              <a:t>To Farmers</a:t>
            </a:r>
          </a:p>
          <a:p>
            <a:pPr>
              <a:buNone/>
            </a:pPr>
            <a:r>
              <a:rPr lang="en-US" altLang="zh-CN" b="0" dirty="0" smtClean="0"/>
              <a:t>Show---build demonstration plots, to show what is conservation tillage, and what’s the result of conservation tillage, to give farmers direct viewing. </a:t>
            </a:r>
            <a:r>
              <a:rPr lang="en-US" dirty="0" smtClean="0"/>
              <a:t>Seeing is believing.</a:t>
            </a: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7772400" cy="1367557"/>
          </a:xfrm>
        </p:spPr>
        <p:txBody>
          <a:bodyPr/>
          <a:lstStyle/>
          <a:p>
            <a:r>
              <a:rPr lang="en-US" altLang="zh-CN" sz="4000" dirty="0" smtClean="0"/>
              <a:t>2002</a:t>
            </a:r>
            <a:br>
              <a:rPr lang="en-US" altLang="zh-CN" sz="4000" dirty="0" smtClean="0"/>
            </a:br>
            <a:r>
              <a:rPr lang="en-US" altLang="zh-CN" sz="4000" dirty="0" smtClean="0"/>
              <a:t>The First National  Field Meeting 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25</a:t>
            </a:fld>
            <a:endParaRPr lang="en-US" altLang="zh-CN"/>
          </a:p>
        </p:txBody>
      </p:sp>
      <p:pic>
        <p:nvPicPr>
          <p:cNvPr id="155650" name="Picture 2" descr="F:\★★★★★★★★技术资料———含分类照片10.8G\分类图片整理\中心人物照片\山西现场会上部长省长看挖出来的小麦对比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636912"/>
            <a:ext cx="3840426" cy="2880320"/>
          </a:xfrm>
          <a:prstGeom prst="rect">
            <a:avLst/>
          </a:prstGeom>
          <a:noFill/>
          <a:ln w="31750">
            <a:solidFill>
              <a:srgbClr val="3333FF"/>
            </a:solidFill>
          </a:ln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5550" y="2564904"/>
            <a:ext cx="3690410" cy="2952328"/>
          </a:xfrm>
          <a:prstGeom prst="rect">
            <a:avLst/>
          </a:prstGeom>
          <a:noFill/>
          <a:ln w="3175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 bwMode="auto">
          <a:xfrm>
            <a:off x="899592" y="5733256"/>
            <a:ext cx="712879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Minister,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 provincial governor, scientists, extenders, etc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26</a:t>
            </a:fld>
            <a:endParaRPr lang="en-US" altLang="zh-CN"/>
          </a:p>
        </p:txBody>
      </p:sp>
      <p:pic>
        <p:nvPicPr>
          <p:cNvPr id="5" name="Picture 9" descr="照片 1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844824"/>
            <a:ext cx="2376264" cy="161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P10100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861048"/>
            <a:ext cx="2334679" cy="152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7" descr="介休 孝义 0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4008" y="3717032"/>
            <a:ext cx="2424780" cy="157130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033A-6EC2-4DE2-83A1-FA0EF6B03ED1}" type="slidenum">
              <a:rPr lang="en-US" altLang="zh-CN"/>
              <a:pPr/>
              <a:t>27</a:t>
            </a:fld>
            <a:endParaRPr lang="en-US" altLang="zh-CN"/>
          </a:p>
        </p:txBody>
      </p:sp>
      <p:pic>
        <p:nvPicPr>
          <p:cNvPr id="118786" name="Picture 2" descr="区域分布--英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</p:spPr>
      </p:pic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5229200"/>
            <a:ext cx="962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4599665"/>
            <a:ext cx="1250057" cy="54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任意多边形 5"/>
          <p:cNvSpPr/>
          <p:nvPr/>
        </p:nvSpPr>
        <p:spPr bwMode="auto">
          <a:xfrm>
            <a:off x="-38100" y="2286000"/>
            <a:ext cx="8020050" cy="2209800"/>
          </a:xfrm>
          <a:custGeom>
            <a:avLst/>
            <a:gdLst>
              <a:gd name="connsiteX0" fmla="*/ 0 w 8020050"/>
              <a:gd name="connsiteY0" fmla="*/ 0 h 2209800"/>
              <a:gd name="connsiteX1" fmla="*/ 266700 w 8020050"/>
              <a:gd name="connsiteY1" fmla="*/ 190500 h 2209800"/>
              <a:gd name="connsiteX2" fmla="*/ 857250 w 8020050"/>
              <a:gd name="connsiteY2" fmla="*/ 495300 h 2209800"/>
              <a:gd name="connsiteX3" fmla="*/ 2400300 w 8020050"/>
              <a:gd name="connsiteY3" fmla="*/ 533400 h 2209800"/>
              <a:gd name="connsiteX4" fmla="*/ 2628900 w 8020050"/>
              <a:gd name="connsiteY4" fmla="*/ 1219200 h 2209800"/>
              <a:gd name="connsiteX5" fmla="*/ 4191000 w 8020050"/>
              <a:gd name="connsiteY5" fmla="*/ 1885950 h 2209800"/>
              <a:gd name="connsiteX6" fmla="*/ 6591300 w 8020050"/>
              <a:gd name="connsiteY6" fmla="*/ 2057400 h 2209800"/>
              <a:gd name="connsiteX7" fmla="*/ 8020050 w 8020050"/>
              <a:gd name="connsiteY7" fmla="*/ 97155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0050" h="2209800">
                <a:moveTo>
                  <a:pt x="0" y="0"/>
                </a:moveTo>
                <a:cubicBezTo>
                  <a:pt x="61912" y="53975"/>
                  <a:pt x="123825" y="107950"/>
                  <a:pt x="266700" y="190500"/>
                </a:cubicBezTo>
                <a:cubicBezTo>
                  <a:pt x="409575" y="273050"/>
                  <a:pt x="501650" y="438150"/>
                  <a:pt x="857250" y="495300"/>
                </a:cubicBezTo>
                <a:cubicBezTo>
                  <a:pt x="1212850" y="552450"/>
                  <a:pt x="2105025" y="412750"/>
                  <a:pt x="2400300" y="533400"/>
                </a:cubicBezTo>
                <a:cubicBezTo>
                  <a:pt x="2695575" y="654050"/>
                  <a:pt x="2330450" y="993775"/>
                  <a:pt x="2628900" y="1219200"/>
                </a:cubicBezTo>
                <a:cubicBezTo>
                  <a:pt x="2927350" y="1444625"/>
                  <a:pt x="3530600" y="1746250"/>
                  <a:pt x="4191000" y="1885950"/>
                </a:cubicBezTo>
                <a:cubicBezTo>
                  <a:pt x="4851400" y="2025650"/>
                  <a:pt x="5953125" y="2209800"/>
                  <a:pt x="6591300" y="2057400"/>
                </a:cubicBezTo>
                <a:cubicBezTo>
                  <a:pt x="7229475" y="1905000"/>
                  <a:pt x="7624762" y="1438275"/>
                  <a:pt x="8020050" y="97155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157698" name="Picture 2" descr="F:\保护性耕作研究中心10.1G\2012\保护性耕作20年\定稿材料\展板\展板\2\展板7_3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978" y="0"/>
            <a:ext cx="4731062" cy="630932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 bwMode="auto">
          <a:xfrm>
            <a:off x="5364088" y="980728"/>
            <a:ext cx="3240360" cy="48245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dirty="0" smtClean="0"/>
              <a:t>  The area only refer to mechanized  CA, not including  that by hand and animal;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dirty="0" smtClean="0"/>
              <a:t>  Among those area, about 20-30%  is no till with stubble cover,  most are minimum till with cover;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altLang="zh-CN" dirty="0" smtClean="0"/>
              <a:t>  No till become more and more.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276872"/>
            <a:ext cx="8483631" cy="2223698"/>
          </a:xfrm>
        </p:spPr>
        <p:txBody>
          <a:bodyPr/>
          <a:lstStyle/>
          <a:p>
            <a:pPr algn="ctr">
              <a:buNone/>
            </a:pPr>
            <a:r>
              <a:rPr lang="en-US" altLang="zh-CN" sz="6500" dirty="0" smtClean="0"/>
              <a:t>Machines and Tools</a:t>
            </a:r>
          </a:p>
          <a:p>
            <a:pPr algn="ctr">
              <a:buNone/>
            </a:pPr>
            <a:r>
              <a:rPr lang="en-US" altLang="zh-CN" sz="3500" dirty="0" smtClean="0"/>
              <a:t>(more than 100 factories, different level)</a:t>
            </a:r>
            <a:endParaRPr lang="zh-CN" altLang="en-US" sz="35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39C-4D1B-427B-9B3B-AB8FEB0887FF}" type="slidenum">
              <a:rPr lang="en-US" altLang="zh-CN" smtClean="0">
                <a:solidFill>
                  <a:srgbClr val="3333FF"/>
                </a:solidFill>
              </a:rPr>
              <a:pPr/>
              <a:t>29</a:t>
            </a:fld>
            <a:endParaRPr lang="en-US" altLang="zh-CN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5038"/>
          </a:xfrm>
        </p:spPr>
        <p:txBody>
          <a:bodyPr/>
          <a:lstStyle/>
          <a:p>
            <a:r>
              <a:rPr lang="en-US" altLang="zh-CN" dirty="0" smtClean="0"/>
              <a:t>1. Background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 bwMode="auto">
          <a:xfrm>
            <a:off x="1115616" y="1916832"/>
            <a:ext cx="288032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Farm land</a:t>
            </a: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:130 </a:t>
            </a:r>
            <a:r>
              <a:rPr kumimoji="1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Mha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827584" y="2564904"/>
            <a:ext cx="36004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/>
          <p:cNvSpPr/>
          <p:nvPr/>
        </p:nvSpPr>
        <p:spPr bwMode="auto">
          <a:xfrm>
            <a:off x="899592" y="2780928"/>
            <a:ext cx="3384376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Total Population: 1300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 M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1" name="等于号 10"/>
          <p:cNvSpPr/>
          <p:nvPr/>
        </p:nvSpPr>
        <p:spPr bwMode="auto">
          <a:xfrm>
            <a:off x="4788024" y="2420888"/>
            <a:ext cx="576064" cy="360040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508104" y="2348880"/>
            <a:ext cx="1008112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0.1 ha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995936" y="3717032"/>
            <a:ext cx="93610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5500" dirty="0" smtClean="0">
                <a:solidFill>
                  <a:srgbClr val="3333FF"/>
                </a:solidFill>
              </a:rPr>
              <a:t>or</a:t>
            </a:r>
            <a:endParaRPr kumimoji="1" lang="zh-CN" altLang="en-US" sz="55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259632" y="4725144"/>
            <a:ext cx="288032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/>
              <a:t>Farm land</a:t>
            </a: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:130 </a:t>
            </a:r>
            <a:r>
              <a:rPr kumimoji="1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Mha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971600" y="5373216"/>
            <a:ext cx="36004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 bwMode="auto">
          <a:xfrm>
            <a:off x="1043608" y="5589240"/>
            <a:ext cx="3384376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宋体" charset="-122"/>
              </a:rPr>
              <a:t>Rural Population: 800</a:t>
            </a:r>
            <a:r>
              <a:rPr kumimoji="1" lang="en-US" altLang="zh-CN" sz="2400" b="0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宋体" charset="-122"/>
              </a:rPr>
              <a:t> M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7" name="等于号 16"/>
          <p:cNvSpPr/>
          <p:nvPr/>
        </p:nvSpPr>
        <p:spPr bwMode="auto">
          <a:xfrm>
            <a:off x="4932040" y="5229200"/>
            <a:ext cx="576064" cy="360040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652120" y="5157192"/>
            <a:ext cx="1296144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3333FF"/>
                </a:solidFill>
              </a:rPr>
              <a:t>0.16 ha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141318" name="Picture 6" descr="播种施肥镐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17050" y="814344"/>
            <a:ext cx="1584176" cy="3483187"/>
          </a:xfrm>
          <a:prstGeom prst="rect">
            <a:avLst/>
          </a:prstGeom>
          <a:noFill/>
        </p:spPr>
      </p:pic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141320" name="Picture 8" descr="DSCF15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3924090"/>
            <a:ext cx="1800200" cy="1737158"/>
          </a:xfrm>
          <a:prstGeom prst="rect">
            <a:avLst/>
          </a:prstGeom>
          <a:noFill/>
        </p:spPr>
      </p:pic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141324" name="Picture 12" descr="DSC051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3" y="3996098"/>
            <a:ext cx="1876434" cy="15084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55776" y="476672"/>
            <a:ext cx="37862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 dirty="0" smtClean="0"/>
              <a:t>Hand  Planter</a:t>
            </a:r>
            <a:endParaRPr lang="zh-CN" altLang="en-US" sz="4500" b="1" dirty="0"/>
          </a:p>
        </p:txBody>
      </p:sp>
      <p:sp>
        <p:nvSpPr>
          <p:cNvPr id="10" name="矩形 9"/>
          <p:cNvSpPr/>
          <p:nvPr/>
        </p:nvSpPr>
        <p:spPr bwMode="auto">
          <a:xfrm>
            <a:off x="2987824" y="5805264"/>
            <a:ext cx="3096344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Li Seeder 1</a:t>
            </a:r>
            <a:endParaRPr kumimoji="1" lang="zh-CN" altLang="en-U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pic>
        <p:nvPicPr>
          <p:cNvPr id="11" name="Picture 2" descr="C:\Users\pc\Desktop\Li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3861048"/>
            <a:ext cx="2199700" cy="1656184"/>
          </a:xfrm>
          <a:prstGeom prst="rect">
            <a:avLst/>
          </a:prstGeom>
          <a:noFill/>
        </p:spPr>
      </p:pic>
      <p:pic>
        <p:nvPicPr>
          <p:cNvPr id="12" name="Picture 2" descr="C:\Users\pc\Desktop\li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1628800"/>
            <a:ext cx="2268760" cy="184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4869160"/>
            <a:ext cx="8280920" cy="1225253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/>
              <a:t>Premier of Tanzania </a:t>
            </a:r>
            <a:r>
              <a:rPr lang="en-US" dirty="0" err="1" smtClean="0"/>
              <a:t>Pinda</a:t>
            </a:r>
            <a:r>
              <a:rPr lang="en-US" dirty="0" smtClean="0"/>
              <a:t> is trying Li Seeder</a:t>
            </a:r>
          </a:p>
          <a:p>
            <a:pPr algn="ctr">
              <a:buNone/>
            </a:pPr>
            <a:r>
              <a:rPr lang="en-US" dirty="0" smtClean="0"/>
              <a:t>Brands of China African Showcase 2013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31</a:t>
            </a:fld>
            <a:endParaRPr lang="en-US" altLang="zh-CN"/>
          </a:p>
        </p:txBody>
      </p:sp>
      <p:pic>
        <p:nvPicPr>
          <p:cNvPr id="2050" name="Picture 2" descr="E:\★★有合作省9.37G\东北3.80G\辽宁65.1M\清原工厂\坦桑尼亚总理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692696"/>
            <a:ext cx="5184576" cy="388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32</a:t>
            </a:fld>
            <a:endParaRPr lang="en-US" altLang="zh-CN"/>
          </a:p>
        </p:txBody>
      </p:sp>
      <p:pic>
        <p:nvPicPr>
          <p:cNvPr id="1026" name="Picture 2" descr="E:\★★有合作省9.37G\东北3.80G\辽宁65.1M\清原工厂\Li  Seeder2\DSCF60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803348"/>
            <a:ext cx="2139827" cy="436217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 bwMode="auto">
          <a:xfrm>
            <a:off x="1331640" y="5445224"/>
            <a:ext cx="244827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Li Seeder  2</a:t>
            </a:r>
            <a:endParaRPr kumimoji="1" lang="zh-CN" altLang="en-U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pic>
        <p:nvPicPr>
          <p:cNvPr id="8" name="Picture 3" descr="E:\★★有合作省9.37G\东北3.80G\辽宁65.1M\清原工厂\u=1807714748,4041842269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333" y="764704"/>
            <a:ext cx="2152011" cy="4537372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 bwMode="auto">
          <a:xfrm>
            <a:off x="5364088" y="5445224"/>
            <a:ext cx="244827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Li Seeder  3</a:t>
            </a:r>
            <a:endParaRPr kumimoji="1" lang="zh-CN" altLang="en-U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No till Seeder for 2 wheels tractor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33</a:t>
            </a:fld>
            <a:endParaRPr lang="en-US" altLang="zh-CN"/>
          </a:p>
        </p:txBody>
      </p:sp>
      <p:pic>
        <p:nvPicPr>
          <p:cNvPr id="5" name="Picture 3" descr="E:\★★有合作省6G\华北2.87G\山东2.61G\郓城工力\手扶播种机\外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420888"/>
            <a:ext cx="3672408" cy="2311349"/>
          </a:xfrm>
          <a:prstGeom prst="rect">
            <a:avLst/>
          </a:prstGeom>
          <a:noFill/>
        </p:spPr>
      </p:pic>
      <p:pic>
        <p:nvPicPr>
          <p:cNvPr id="115714" name="Picture 2" descr="E:\★★有合作省6G\华北2.87G\山东2.61G\郓城工力\手扶播种机\SNV31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276872"/>
            <a:ext cx="3240360" cy="3001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 descr="F:\★★★★★★★★技术资料———含分类照片7.53G\★保护性耕作资料\★★★★保护性耕作技术资料\★★★★小型免耕播种机\Stagg D Disc tiller A 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9913" y="1423892"/>
            <a:ext cx="2606269" cy="1954702"/>
          </a:xfrm>
          <a:prstGeom prst="rect">
            <a:avLst/>
          </a:prstGeom>
          <a:noFill/>
        </p:spPr>
      </p:pic>
      <p:pic>
        <p:nvPicPr>
          <p:cNvPr id="142342" name="Picture 6" descr="C:\Users\pc\AppData\Local\Microsoft\Windows\Temporary Internet Files\Content.Outlook\GC834JGS\National Agro A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3807222"/>
            <a:ext cx="2665502" cy="1999127"/>
          </a:xfrm>
          <a:prstGeom prst="rect">
            <a:avLst/>
          </a:prstGeom>
          <a:noFill/>
        </p:spPr>
      </p:pic>
      <p:pic>
        <p:nvPicPr>
          <p:cNvPr id="142343" name="Picture 7" descr="C:\Users\pc\AppData\Local\Microsoft\Windows\Temporary Internet Files\Content.Outlook\GC834JGS\Thai 2WT seed drill for ric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807222"/>
            <a:ext cx="2500330" cy="2050670"/>
          </a:xfrm>
          <a:prstGeom prst="rect">
            <a:avLst/>
          </a:prstGeom>
          <a:noFill/>
        </p:spPr>
      </p:pic>
      <p:pic>
        <p:nvPicPr>
          <p:cNvPr id="142344" name="Picture 8" descr="C:\Users\pc\AppData\Local\Microsoft\Windows\Temporary Internet Files\Content.Outlook\GC834JGS\Hitching point 2w tractor lao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1449767"/>
            <a:ext cx="2500330" cy="195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2500306"/>
            <a:ext cx="8229600" cy="1214446"/>
          </a:xfrm>
        </p:spPr>
        <p:txBody>
          <a:bodyPr/>
          <a:lstStyle/>
          <a:p>
            <a:pPr algn="ctr">
              <a:buNone/>
            </a:pPr>
            <a:r>
              <a:rPr lang="en-US" altLang="zh-CN" sz="5500" dirty="0" smtClean="0"/>
              <a:t>Middle and Small No till Seeders</a:t>
            </a:r>
            <a:endParaRPr lang="zh-CN" altLang="en-US" sz="55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39C-4D1B-427B-9B3B-AB8FEB0887FF}" type="slidenum">
              <a:rPr lang="en-US" altLang="zh-CN" smtClean="0">
                <a:solidFill>
                  <a:srgbClr val="3333FF"/>
                </a:solidFill>
              </a:rPr>
              <a:pPr/>
              <a:t>35</a:t>
            </a:fld>
            <a:endParaRPr lang="en-US" altLang="zh-CN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图55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85794"/>
            <a:ext cx="2143140" cy="2098492"/>
          </a:xfrm>
          <a:prstGeom prst="rect">
            <a:avLst/>
          </a:prstGeom>
          <a:noFill/>
        </p:spPr>
      </p:pic>
      <p:pic>
        <p:nvPicPr>
          <p:cNvPr id="8" name="Picture 7" descr="2BMFB-4D玉米免耕播种机侧面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928670"/>
            <a:ext cx="2714644" cy="2195261"/>
          </a:xfrm>
          <a:prstGeom prst="rect">
            <a:avLst/>
          </a:prstGeom>
          <a:noFill/>
        </p:spPr>
      </p:pic>
      <p:pic>
        <p:nvPicPr>
          <p:cNvPr id="9" name="Picture 2" descr="E:\★★有合作省6G\华北2.87G\河南561M\豪丰\罗院士第一次考察照片\IMG_0033.JPG"/>
          <p:cNvPicPr>
            <a:picLocks noChangeAspect="1" noChangeArrowheads="1"/>
          </p:cNvPicPr>
          <p:nvPr/>
        </p:nvPicPr>
        <p:blipFill>
          <a:blip r:embed="rId4" cstate="email"/>
          <a:srcRect t="-1377"/>
          <a:stretch>
            <a:fillRect/>
          </a:stretch>
        </p:blipFill>
        <p:spPr bwMode="auto">
          <a:xfrm>
            <a:off x="1142976" y="3500438"/>
            <a:ext cx="2071702" cy="2153234"/>
          </a:xfrm>
          <a:prstGeom prst="rect">
            <a:avLst/>
          </a:prstGeom>
          <a:noFill/>
        </p:spPr>
      </p:pic>
      <p:pic>
        <p:nvPicPr>
          <p:cNvPr id="10" name="Picture 5" descr="未标题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571876"/>
            <a:ext cx="2428892" cy="223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571604" y="1285860"/>
            <a:ext cx="5980113" cy="4622800"/>
            <a:chOff x="1663940" y="1371600"/>
            <a:chExt cx="5979580" cy="4622322"/>
          </a:xfrm>
        </p:grpSpPr>
        <p:pic>
          <p:nvPicPr>
            <p:cNvPr id="36870" name="Picture 19" descr="编辑后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45271" y="3566593"/>
              <a:ext cx="3098249" cy="242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17" descr="免耕施肥播种机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0" y="1371600"/>
              <a:ext cx="2972844" cy="2655642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</p:pic>
        <p:pic>
          <p:nvPicPr>
            <p:cNvPr id="36872" name="Picture 18" descr="2BMSF-12（6）左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00882" y="1371601"/>
              <a:ext cx="2803178" cy="2213034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</p:pic>
        <p:pic>
          <p:nvPicPr>
            <p:cNvPr id="36873" name="Picture 20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663940" y="4101010"/>
              <a:ext cx="2992886" cy="1859509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785918" y="357166"/>
            <a:ext cx="61436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 smtClean="0"/>
              <a:t>Wheat strip rotary hoe seeding</a:t>
            </a:r>
            <a:endParaRPr lang="zh-CN" altLang="en-US" sz="35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_00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642918"/>
            <a:ext cx="3697931" cy="2203445"/>
          </a:xfrm>
          <a:prstGeom prst="rect">
            <a:avLst/>
          </a:prstGeom>
          <a:noFill/>
        </p:spPr>
      </p:pic>
      <p:pic>
        <p:nvPicPr>
          <p:cNvPr id="5" name="Picture 4" descr="DSC_0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8102" y="3786190"/>
            <a:ext cx="3757302" cy="2214578"/>
          </a:xfrm>
          <a:prstGeom prst="rect">
            <a:avLst/>
          </a:prstGeom>
          <a:noFill/>
        </p:spPr>
      </p:pic>
      <p:pic>
        <p:nvPicPr>
          <p:cNvPr id="6" name="Picture 4" descr="DSC_00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86190"/>
            <a:ext cx="3714776" cy="21827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000108"/>
            <a:ext cx="4429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 smtClean="0"/>
              <a:t>Rice strip rotary hoe transplanting </a:t>
            </a:r>
            <a:endParaRPr lang="zh-CN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1422400" y="928670"/>
            <a:ext cx="6273800" cy="4800600"/>
            <a:chOff x="1524000" y="1676400"/>
            <a:chExt cx="6274278" cy="4800600"/>
          </a:xfrm>
        </p:grpSpPr>
        <p:pic>
          <p:nvPicPr>
            <p:cNvPr id="37894" name="Picture 39" descr="短暂条带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40296" y="3958167"/>
              <a:ext cx="3149600" cy="251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18" descr="照片 012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50278" y="4038600"/>
              <a:ext cx="3048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35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34460" y="1676400"/>
              <a:ext cx="303794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38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524000" y="1676400"/>
              <a:ext cx="3149600" cy="229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772400" cy="935038"/>
          </a:xfrm>
        </p:spPr>
        <p:txBody>
          <a:bodyPr/>
          <a:lstStyle/>
          <a:p>
            <a:r>
              <a:rPr lang="en-US" altLang="zh-CN" dirty="0" smtClean="0"/>
              <a:t>Big or Small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1026" name="Picture 2" descr="c:\users\pc\appdata\roaming\360se6\USERDA~1\Temp\U_3943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2132856"/>
            <a:ext cx="3465383" cy="2520280"/>
          </a:xfrm>
          <a:prstGeom prst="rect">
            <a:avLst/>
          </a:prstGeom>
          <a:noFill/>
          <a:ln>
            <a:solidFill>
              <a:srgbClr val="1E1EA2"/>
            </a:solidFill>
          </a:ln>
        </p:spPr>
      </p:pic>
      <p:pic>
        <p:nvPicPr>
          <p:cNvPr id="1028" name="Picture 4" descr="c:\users\pc\appdata\roaming\360se6\USERDA~1\Temp\U_2460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132856"/>
            <a:ext cx="3700228" cy="2520280"/>
          </a:xfrm>
          <a:prstGeom prst="rect">
            <a:avLst/>
          </a:prstGeom>
          <a:noFill/>
          <a:ln>
            <a:solidFill>
              <a:srgbClr val="1E1EA2"/>
            </a:solidFill>
          </a:ln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683568" y="260648"/>
            <a:ext cx="7772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Background</a:t>
            </a:r>
            <a:endParaRPr kumimoji="1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828800" y="1371600"/>
            <a:ext cx="5562600" cy="4495800"/>
            <a:chOff x="1828800" y="2255098"/>
            <a:chExt cx="5344160" cy="4374302"/>
          </a:xfrm>
        </p:grpSpPr>
        <p:pic>
          <p:nvPicPr>
            <p:cNvPr id="38918" name="Picture 13" descr="驱动圆盘刀式小麦免耕播种机（新）"/>
            <p:cNvPicPr>
              <a:picLocks noChangeAspect="1" noChangeArrowheads="1" noCrop="1"/>
            </p:cNvPicPr>
            <p:nvPr/>
          </p:nvPicPr>
          <p:blipFill>
            <a:blip r:embed="rId3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1828800" y="4474633"/>
              <a:ext cx="2629546" cy="215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16" descr="未命名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28800" y="2255098"/>
              <a:ext cx="2590800" cy="2205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18" descr="PIC_0038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95800" y="4495800"/>
              <a:ext cx="267716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2" descr="驱动圆盘式副本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85639" y="2255195"/>
              <a:ext cx="2677161" cy="216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16688" y="5805466"/>
            <a:ext cx="1905000" cy="457200"/>
          </a:xfrm>
        </p:spPr>
        <p:txBody>
          <a:bodyPr/>
          <a:lstStyle/>
          <a:p>
            <a:fld id="{2B0B5143-7681-4AFD-9466-FD64793F7D0D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28"/>
            <a:ext cx="7772400" cy="93503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3333FF"/>
                </a:solidFill>
              </a:rPr>
              <a:t>Benefits</a:t>
            </a:r>
            <a:endParaRPr lang="zh-CN" alt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65228"/>
            <a:ext cx="7848600" cy="4249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rgbClr val="3333FF"/>
                </a:solidFill>
              </a:rPr>
              <a:t>Increase </a:t>
            </a:r>
            <a:r>
              <a:rPr lang="en-US" altLang="zh-CN" sz="3000" dirty="0" smtClean="0">
                <a:solidFill>
                  <a:srgbClr val="3333FF"/>
                </a:solidFill>
              </a:rPr>
              <a:t>Yields;</a:t>
            </a:r>
          </a:p>
          <a:p>
            <a:pPr>
              <a:lnSpc>
                <a:spcPct val="90000"/>
              </a:lnSpc>
            </a:pPr>
            <a:r>
              <a:rPr lang="en-US" altLang="zh-CN" sz="3000" dirty="0" smtClean="0">
                <a:solidFill>
                  <a:srgbClr val="3333FF"/>
                </a:solidFill>
              </a:rPr>
              <a:t>Increase net income;</a:t>
            </a:r>
            <a:endParaRPr lang="en-US" altLang="zh-CN" sz="3000" dirty="0" smtClean="0"/>
          </a:p>
          <a:p>
            <a:pPr>
              <a:lnSpc>
                <a:spcPct val="90000"/>
              </a:lnSpc>
            </a:pPr>
            <a:r>
              <a:rPr lang="en-US" altLang="zh-CN" sz="3000" dirty="0" smtClean="0">
                <a:solidFill>
                  <a:srgbClr val="3333FF"/>
                </a:solidFill>
              </a:rPr>
              <a:t>Reduced </a:t>
            </a:r>
            <a:r>
              <a:rPr lang="en-US" altLang="zh-CN" sz="3000" dirty="0">
                <a:solidFill>
                  <a:srgbClr val="3333FF"/>
                </a:solidFill>
              </a:rPr>
              <a:t>Cost</a:t>
            </a:r>
            <a:r>
              <a:rPr lang="en-US" altLang="zh-CN" sz="3000" dirty="0"/>
              <a:t> </a:t>
            </a:r>
            <a:endParaRPr lang="zh-CN" altLang="en-US" sz="3000" dirty="0"/>
          </a:p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rgbClr val="3333FF"/>
                </a:solidFill>
              </a:rPr>
              <a:t>Reduce Soil Water </a:t>
            </a:r>
            <a:r>
              <a:rPr lang="en-US" altLang="zh-CN" sz="3000" dirty="0" smtClean="0">
                <a:solidFill>
                  <a:srgbClr val="3333FF"/>
                </a:solidFill>
              </a:rPr>
              <a:t>Erosion</a:t>
            </a:r>
          </a:p>
          <a:p>
            <a:pPr>
              <a:lnSpc>
                <a:spcPct val="90000"/>
              </a:lnSpc>
            </a:pPr>
            <a:r>
              <a:rPr lang="en-US" altLang="zh-CN" sz="3000" dirty="0" smtClean="0">
                <a:solidFill>
                  <a:srgbClr val="3333FF"/>
                </a:solidFill>
              </a:rPr>
              <a:t>Reduce </a:t>
            </a:r>
            <a:r>
              <a:rPr lang="en-US" altLang="zh-CN" sz="3000" dirty="0">
                <a:solidFill>
                  <a:srgbClr val="3333FF"/>
                </a:solidFill>
              </a:rPr>
              <a:t>Soil Wind </a:t>
            </a:r>
            <a:r>
              <a:rPr lang="en-US" altLang="zh-CN" sz="3000" dirty="0" smtClean="0">
                <a:solidFill>
                  <a:srgbClr val="3333FF"/>
                </a:solidFill>
              </a:rPr>
              <a:t>Erosion</a:t>
            </a:r>
            <a:endParaRPr lang="zh-CN" altLang="en-US" sz="3000" dirty="0"/>
          </a:p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rgbClr val="3333FF"/>
                </a:solidFill>
              </a:rPr>
              <a:t>Reduce Fuel </a:t>
            </a:r>
            <a:r>
              <a:rPr lang="en-US" altLang="zh-CN" sz="3000" dirty="0" smtClean="0">
                <a:solidFill>
                  <a:srgbClr val="3333FF"/>
                </a:solidFill>
              </a:rPr>
              <a:t>Consumption</a:t>
            </a:r>
            <a:endParaRPr lang="zh-CN" altLang="en-US" sz="3000" dirty="0"/>
          </a:p>
          <a:p>
            <a:pPr>
              <a:lnSpc>
                <a:spcPct val="90000"/>
              </a:lnSpc>
            </a:pPr>
            <a:r>
              <a:rPr lang="en-US" altLang="zh-CN" sz="3000" dirty="0">
                <a:solidFill>
                  <a:srgbClr val="3333FF"/>
                </a:solidFill>
              </a:rPr>
              <a:t>Reduce GHG Emission from </a:t>
            </a:r>
            <a:r>
              <a:rPr lang="en-US" altLang="zh-CN" sz="3000" dirty="0" smtClean="0">
                <a:solidFill>
                  <a:srgbClr val="3333FF"/>
                </a:solidFill>
              </a:rPr>
              <a:t>Soil</a:t>
            </a:r>
            <a:endParaRPr lang="zh-CN" altLang="en-US" sz="3000" dirty="0"/>
          </a:p>
          <a:p>
            <a:pPr>
              <a:lnSpc>
                <a:spcPct val="90000"/>
              </a:lnSpc>
            </a:pPr>
            <a:r>
              <a:rPr lang="en-US" altLang="zh-CN" sz="3000" dirty="0"/>
              <a:t>……</a:t>
            </a:r>
          </a:p>
          <a:p>
            <a:pPr>
              <a:lnSpc>
                <a:spcPct val="90000"/>
              </a:lnSpc>
            </a:pPr>
            <a:endParaRPr lang="en-US" altLang="zh-CN" sz="3000" dirty="0"/>
          </a:p>
        </p:txBody>
      </p:sp>
      <p:sp>
        <p:nvSpPr>
          <p:cNvPr id="160772" name="Oval 4"/>
          <p:cNvSpPr>
            <a:spLocks noChangeArrowheads="1"/>
          </p:cNvSpPr>
          <p:nvPr/>
        </p:nvSpPr>
        <p:spPr bwMode="auto">
          <a:xfrm>
            <a:off x="323850" y="2301853"/>
            <a:ext cx="8604250" cy="3095625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35038"/>
          </a:xfrm>
        </p:spPr>
        <p:txBody>
          <a:bodyPr/>
          <a:lstStyle/>
          <a:p>
            <a:r>
              <a:rPr lang="en-US" altLang="zh-CN" dirty="0" smtClean="0"/>
              <a:t>Government Policy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75252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The Central Document No.1 stressed CA fro 8 years, from 2005 to 2012.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The National Medium and Long Term Development Program  (2006) included CA machineries as main parts of agricultural machineries. 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Ministry of Finance supported MOA to extend CA from 2002.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The National Development and Reform Commission(NDRC) and MOA made a long term program for CA extension, and approved by the State Council (2009). 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MOA made CA as a main extended technology. </a:t>
            </a:r>
            <a:endParaRPr lang="zh-CN" altLang="en-US" sz="1800" dirty="0" smtClean="0"/>
          </a:p>
          <a:p>
            <a:r>
              <a:rPr lang="en-US" sz="1800" dirty="0" smtClean="0"/>
              <a:t>White paper on China Environment Protection(1996-2005) lists CA as a main agricultural technology for agricultural environment protection.</a:t>
            </a:r>
            <a:endParaRPr lang="zh-CN" altLang="en-US" sz="1800" dirty="0" smtClean="0"/>
          </a:p>
          <a:p>
            <a:r>
              <a:rPr lang="en-US" sz="1800" dirty="0" smtClean="0"/>
              <a:t>China Water Saving Policy Program by Ministry of Water Resources (2005)  encourage to extend CA.</a:t>
            </a:r>
            <a:endParaRPr lang="zh-CN" altLang="en-US" sz="1800" dirty="0" smtClean="0"/>
          </a:p>
          <a:p>
            <a:r>
              <a:rPr lang="en-US" sz="1800" dirty="0" smtClean="0"/>
              <a:t>Ministry of Forestry made CA a method for reducing wind erosion and soil desertification(2005).</a:t>
            </a:r>
            <a:endParaRPr lang="zh-CN" altLang="en-US" sz="1800" dirty="0" smtClean="0"/>
          </a:p>
          <a:p>
            <a:r>
              <a:rPr lang="en-US" sz="1800" dirty="0" smtClean="0"/>
              <a:t>China‘s climate change policy and action of the 2012 Annual Report, by NDRC, accepted CA as technology for carbon sink. </a:t>
            </a:r>
            <a:endParaRPr lang="zh-CN" altLang="en-US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42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Barriers </a:t>
            </a:r>
            <a:r>
              <a:rPr lang="en-US" sz="3200" dirty="0" smtClean="0"/>
              <a:t>to adoption and promotion of CA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844824"/>
            <a:ext cx="7848600" cy="4249589"/>
          </a:xfrm>
        </p:spPr>
        <p:txBody>
          <a:bodyPr/>
          <a:lstStyle/>
          <a:p>
            <a:pPr>
              <a:buNone/>
            </a:pPr>
            <a:r>
              <a:rPr lang="en-US" sz="2500" dirty="0" smtClean="0"/>
              <a:t>   CA has been since 1940s?  USA? Europe? Asia? There must be some deep barriers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Cheap and easy used CA machines. </a:t>
            </a:r>
            <a:endParaRPr lang="zh-CN" altLang="en-US" sz="2500" dirty="0" smtClean="0"/>
          </a:p>
          <a:p>
            <a:r>
              <a:rPr lang="en-US" sz="2500" dirty="0" smtClean="0"/>
              <a:t>Farmers traditional thoughts. </a:t>
            </a:r>
            <a:endParaRPr lang="zh-CN" altLang="en-US" sz="2500" dirty="0" smtClean="0"/>
          </a:p>
          <a:p>
            <a:r>
              <a:rPr lang="en-US" altLang="zh-CN" sz="2500" dirty="0" smtClean="0"/>
              <a:t>S</a:t>
            </a:r>
            <a:r>
              <a:rPr lang="en-US" sz="2500" dirty="0" smtClean="0"/>
              <a:t>ome scientists do not accept CA, worry about yields, too much herbicide use. Some governmental officials have the same thought</a:t>
            </a:r>
          </a:p>
          <a:p>
            <a:r>
              <a:rPr lang="en-US" altLang="zh-CN" sz="2500" dirty="0" smtClean="0"/>
              <a:t>……</a:t>
            </a:r>
            <a:endParaRPr lang="zh-CN" altLang="en-US" sz="25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43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556793"/>
            <a:ext cx="7848600" cy="1944215"/>
          </a:xfrm>
        </p:spPr>
        <p:txBody>
          <a:bodyPr/>
          <a:lstStyle/>
          <a:p>
            <a:pPr algn="ctr">
              <a:buNone/>
            </a:pPr>
            <a:r>
              <a:rPr lang="en-US" altLang="zh-CN" sz="5000" dirty="0" smtClean="0">
                <a:solidFill>
                  <a:srgbClr val="1E1EA2"/>
                </a:solidFill>
              </a:rPr>
              <a:t>Conservation  Tillage </a:t>
            </a:r>
          </a:p>
          <a:p>
            <a:pPr algn="ctr">
              <a:buNone/>
            </a:pPr>
            <a:r>
              <a:rPr lang="en-US" altLang="zh-CN" sz="5000" dirty="0" smtClean="0">
                <a:solidFill>
                  <a:srgbClr val="1E1EA2"/>
                </a:solidFill>
              </a:rPr>
              <a:t>Research Center, MOA</a:t>
            </a:r>
            <a:endParaRPr lang="zh-CN" altLang="en-US" sz="5000" dirty="0">
              <a:solidFill>
                <a:srgbClr val="1E1E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44</a:t>
            </a:fld>
            <a:endParaRPr lang="en-US" altLang="zh-CN"/>
          </a:p>
        </p:txBody>
      </p:sp>
      <p:pic>
        <p:nvPicPr>
          <p:cNvPr id="5" name="Picture 2" descr="F:\保护性耕作研究中心10.1G\CTRC-logo研究中心图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3717032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:\保护性耕作研究中心10.1G\2013年\2013年教师节合影 (1).JPG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1835696" y="1340768"/>
            <a:ext cx="5112568" cy="441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7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itchFamily="18" charset="0"/>
                <a:cs typeface="Times New Roman" pitchFamily="18" charset="0"/>
              </a:rPr>
              <a:t>中国保护性耕作网</a:t>
            </a:r>
            <a:endParaRPr lang="en-US" altLang="zh-C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www.cn-ct.net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Oval 2"/>
          <p:cNvSpPr>
            <a:spLocks noChangeArrowheads="1"/>
          </p:cNvSpPr>
          <p:nvPr/>
        </p:nvSpPr>
        <p:spPr bwMode="auto">
          <a:xfrm>
            <a:off x="2987824" y="1773238"/>
            <a:ext cx="3168054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dirty="0"/>
              <a:t>Machine Development</a:t>
            </a:r>
          </a:p>
          <a:p>
            <a:pPr algn="ctr"/>
            <a:r>
              <a:rPr lang="zh-CN" altLang="en-US" dirty="0"/>
              <a:t>研制机具</a:t>
            </a:r>
          </a:p>
        </p:txBody>
      </p:sp>
      <p:sp>
        <p:nvSpPr>
          <p:cNvPr id="788483" name="Oval 3"/>
          <p:cNvSpPr>
            <a:spLocks noChangeArrowheads="1"/>
          </p:cNvSpPr>
          <p:nvPr/>
        </p:nvSpPr>
        <p:spPr bwMode="auto">
          <a:xfrm>
            <a:off x="2843808" y="3501008"/>
            <a:ext cx="3385666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Conservation Agriculture</a:t>
            </a:r>
          </a:p>
          <a:p>
            <a:pPr algn="ctr"/>
            <a:r>
              <a:rPr lang="zh-CN" altLang="en-US"/>
              <a:t>实施保护性耕作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2627313" y="908050"/>
            <a:ext cx="3887787" cy="48244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252413" y="1484313"/>
            <a:ext cx="20875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Yields</a:t>
            </a:r>
          </a:p>
          <a:p>
            <a:pPr algn="ctr"/>
            <a:r>
              <a:rPr lang="zh-CN" altLang="en-US"/>
              <a:t>产量</a:t>
            </a:r>
          </a:p>
        </p:txBody>
      </p:sp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179388" y="3284538"/>
            <a:ext cx="20875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Cost</a:t>
            </a:r>
          </a:p>
          <a:p>
            <a:pPr algn="ctr"/>
            <a:r>
              <a:rPr lang="zh-CN" altLang="en-US"/>
              <a:t>成本</a:t>
            </a:r>
          </a:p>
        </p:txBody>
      </p:sp>
      <p:sp>
        <p:nvSpPr>
          <p:cNvPr id="788487" name="Rectangle 7"/>
          <p:cNvSpPr>
            <a:spLocks noChangeArrowheads="1"/>
          </p:cNvSpPr>
          <p:nvPr/>
        </p:nvSpPr>
        <p:spPr bwMode="auto">
          <a:xfrm>
            <a:off x="6588125" y="549275"/>
            <a:ext cx="20875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Wind erosion</a:t>
            </a:r>
          </a:p>
          <a:p>
            <a:pPr algn="ctr"/>
            <a:r>
              <a:rPr lang="zh-CN" altLang="en-US"/>
              <a:t>土壤风蚀</a:t>
            </a:r>
          </a:p>
        </p:txBody>
      </p:sp>
      <p:sp>
        <p:nvSpPr>
          <p:cNvPr id="788488" name="Rectangle 8"/>
          <p:cNvSpPr>
            <a:spLocks noChangeArrowheads="1"/>
          </p:cNvSpPr>
          <p:nvPr/>
        </p:nvSpPr>
        <p:spPr bwMode="auto">
          <a:xfrm>
            <a:off x="6804025" y="1916113"/>
            <a:ext cx="20875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Water erosion</a:t>
            </a:r>
          </a:p>
          <a:p>
            <a:pPr algn="ctr"/>
            <a:r>
              <a:rPr lang="zh-CN" altLang="en-US"/>
              <a:t>土壤水蚀</a:t>
            </a:r>
          </a:p>
        </p:txBody>
      </p:sp>
      <p:sp>
        <p:nvSpPr>
          <p:cNvPr id="788489" name="Rectangle 9"/>
          <p:cNvSpPr>
            <a:spLocks noChangeArrowheads="1"/>
          </p:cNvSpPr>
          <p:nvPr/>
        </p:nvSpPr>
        <p:spPr bwMode="auto">
          <a:xfrm>
            <a:off x="6804025" y="3213100"/>
            <a:ext cx="20875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Soil Moisture</a:t>
            </a:r>
          </a:p>
          <a:p>
            <a:pPr algn="ctr"/>
            <a:r>
              <a:rPr lang="zh-CN" altLang="en-US"/>
              <a:t>土壤水分</a:t>
            </a:r>
          </a:p>
        </p:txBody>
      </p:sp>
      <p:sp>
        <p:nvSpPr>
          <p:cNvPr id="788490" name="Rectangle 10"/>
          <p:cNvSpPr>
            <a:spLocks noChangeArrowheads="1"/>
          </p:cNvSpPr>
          <p:nvPr/>
        </p:nvSpPr>
        <p:spPr bwMode="auto">
          <a:xfrm>
            <a:off x="6588125" y="4508500"/>
            <a:ext cx="20875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Weeds Control</a:t>
            </a:r>
          </a:p>
          <a:p>
            <a:pPr algn="ctr"/>
            <a:r>
              <a:rPr lang="zh-CN" altLang="en-US"/>
              <a:t>杂草防除</a:t>
            </a:r>
          </a:p>
        </p:txBody>
      </p:sp>
      <p:sp>
        <p:nvSpPr>
          <p:cNvPr id="788491" name="Rectangle 11"/>
          <p:cNvSpPr>
            <a:spLocks noChangeArrowheads="1"/>
          </p:cNvSpPr>
          <p:nvPr/>
        </p:nvSpPr>
        <p:spPr bwMode="auto">
          <a:xfrm>
            <a:off x="5220072" y="5733256"/>
            <a:ext cx="20875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GHG Emission</a:t>
            </a:r>
          </a:p>
          <a:p>
            <a:pPr algn="ctr"/>
            <a:r>
              <a:rPr lang="zh-CN" altLang="en-US"/>
              <a:t>温室气体排放</a:t>
            </a:r>
          </a:p>
        </p:txBody>
      </p:sp>
      <p:sp>
        <p:nvSpPr>
          <p:cNvPr id="788492" name="Rectangle 12"/>
          <p:cNvSpPr>
            <a:spLocks noChangeArrowheads="1"/>
          </p:cNvSpPr>
          <p:nvPr/>
        </p:nvSpPr>
        <p:spPr bwMode="auto">
          <a:xfrm>
            <a:off x="1187624" y="5445224"/>
            <a:ext cx="20875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/>
              <a:t>Others</a:t>
            </a:r>
          </a:p>
        </p:txBody>
      </p:sp>
      <p:sp>
        <p:nvSpPr>
          <p:cNvPr id="788493" name="AutoShape 13"/>
          <p:cNvSpPr>
            <a:spLocks noChangeArrowheads="1"/>
          </p:cNvSpPr>
          <p:nvPr/>
        </p:nvSpPr>
        <p:spPr bwMode="auto">
          <a:xfrm>
            <a:off x="4356100" y="2924175"/>
            <a:ext cx="431800" cy="576263"/>
          </a:xfrm>
          <a:prstGeom prst="down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zh-CN" altLang="zh-CN"/>
          </a:p>
        </p:txBody>
      </p:sp>
      <p:sp>
        <p:nvSpPr>
          <p:cNvPr id="788494" name="Text Box 14"/>
          <p:cNvSpPr txBox="1">
            <a:spLocks noChangeArrowheads="1"/>
          </p:cNvSpPr>
          <p:nvPr/>
        </p:nvSpPr>
        <p:spPr bwMode="auto">
          <a:xfrm>
            <a:off x="3059832" y="188640"/>
            <a:ext cx="26638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500" b="1" dirty="0"/>
              <a:t>Tasks </a:t>
            </a:r>
            <a:r>
              <a:rPr lang="zh-CN" altLang="en-US" sz="3500" b="1" dirty="0"/>
              <a:t>任务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2" grpId="0" animBg="1"/>
      <p:bldP spid="788483" grpId="0" animBg="1"/>
      <p:bldP spid="788484" grpId="0" animBg="1"/>
      <p:bldP spid="788485" grpId="0" animBg="1"/>
      <p:bldP spid="788486" grpId="0" animBg="1"/>
      <p:bldP spid="788487" grpId="0" animBg="1"/>
      <p:bldP spid="788488" grpId="0" animBg="1"/>
      <p:bldP spid="788489" grpId="0" animBg="1"/>
      <p:bldP spid="788490" grpId="0" animBg="1"/>
      <p:bldP spid="788491" grpId="0" animBg="1"/>
      <p:bldP spid="788492" grpId="0" animBg="1"/>
      <p:bldP spid="78849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9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>
                <a:solidFill>
                  <a:schemeClr val="tx1"/>
                </a:solidFill>
              </a:rPr>
              <a:t>4 National Science &amp; Technology Awards </a:t>
            </a:r>
            <a:endParaRPr lang="zh-CN" altLang="en-US" sz="30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>
                <a:solidFill>
                  <a:srgbClr val="3333FF"/>
                </a:solidFill>
              </a:rPr>
              <a:pPr/>
              <a:t>48</a:t>
            </a:fld>
            <a:endParaRPr lang="en-US" altLang="zh-CN">
              <a:solidFill>
                <a:srgbClr val="3333FF"/>
              </a:solidFill>
            </a:endParaRPr>
          </a:p>
        </p:txBody>
      </p:sp>
      <p:pic>
        <p:nvPicPr>
          <p:cNvPr id="93186" name="Picture 2" descr="E:\★各种证书259M\奖励与荣誉\国家奖励\2009年国家奖证书1---缩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5936" y="2636912"/>
            <a:ext cx="1320000" cy="1980000"/>
          </a:xfrm>
          <a:prstGeom prst="rect">
            <a:avLst/>
          </a:prstGeom>
          <a:noFill/>
        </p:spPr>
      </p:pic>
      <p:pic>
        <p:nvPicPr>
          <p:cNvPr id="93187" name="Picture 3" descr="E:\★各种证书259M\奖励与荣誉\国家奖励\2002年国家奖的集体证书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00000">
            <a:off x="989491" y="2749153"/>
            <a:ext cx="1309847" cy="1980000"/>
          </a:xfrm>
          <a:prstGeom prst="rect">
            <a:avLst/>
          </a:prstGeom>
          <a:noFill/>
        </p:spPr>
      </p:pic>
      <p:pic>
        <p:nvPicPr>
          <p:cNvPr id="93188" name="Picture 4" descr="E:\★各种证书259M\其他人的证书\2010年国家奖证书--缩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00000">
            <a:off x="4373846" y="2700837"/>
            <a:ext cx="1311081" cy="1980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 bwMode="auto">
          <a:xfrm>
            <a:off x="6516216" y="2852936"/>
            <a:ext cx="1368152" cy="18722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rPr>
              <a:t>   2013</a:t>
            </a:r>
            <a:endParaRPr kumimoji="1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appdata\roaming\360se6\USERDA~1\Temp\433AAD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935038"/>
          </a:xfrm>
        </p:spPr>
        <p:txBody>
          <a:bodyPr>
            <a:normAutofit/>
          </a:bodyPr>
          <a:lstStyle/>
          <a:p>
            <a:r>
              <a:rPr lang="en-US" altLang="zh-CN" sz="5500" b="1" dirty="0" smtClean="0">
                <a:solidFill>
                  <a:srgbClr val="0033CC"/>
                </a:solidFill>
                <a:ea typeface="黑体" pitchFamily="49" charset="-122"/>
              </a:rPr>
              <a:t>Recommendation </a:t>
            </a:r>
            <a:endParaRPr lang="zh-CN" altLang="en-US" sz="5500" b="1" dirty="0">
              <a:solidFill>
                <a:srgbClr val="0033CC"/>
              </a:solidFill>
              <a:ea typeface="黑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916832"/>
            <a:ext cx="7272808" cy="4608512"/>
          </a:xfrm>
        </p:spPr>
        <p:txBody>
          <a:bodyPr>
            <a:normAutofit/>
          </a:bodyPr>
          <a:lstStyle/>
          <a:p>
            <a:r>
              <a:rPr lang="en-US" altLang="zh-CN" sz="3000" dirty="0" smtClean="0"/>
              <a:t>Establish ACAA?</a:t>
            </a:r>
          </a:p>
          <a:p>
            <a:pPr>
              <a:buNone/>
            </a:pPr>
            <a:r>
              <a:rPr lang="en-US" altLang="zh-CN" sz="3000" dirty="0" smtClean="0"/>
              <a:t>   (Asia  CA Alliance or Cooperative Research Centre or Training Centre)</a:t>
            </a:r>
          </a:p>
          <a:p>
            <a:pPr>
              <a:buNone/>
            </a:pPr>
            <a:endParaRPr lang="en-US" altLang="zh-CN" sz="3000" dirty="0" smtClean="0"/>
          </a:p>
          <a:p>
            <a:pPr>
              <a:buNone/>
            </a:pPr>
            <a:r>
              <a:rPr lang="en-US" altLang="zh-CN" sz="3000" dirty="0" smtClean="0"/>
              <a:t>--- A Platform for CA information share in Asia</a:t>
            </a:r>
            <a:endParaRPr lang="zh-CN" altLang="en-US"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干旱贫瘠的土地1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628775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28775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5085184"/>
            <a:ext cx="8137525" cy="90872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Dry in 9 years of 10, in northern China</a:t>
            </a:r>
            <a:endParaRPr lang="zh-CN" altLang="en-US" b="1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5038"/>
          </a:xfrm>
        </p:spPr>
        <p:txBody>
          <a:bodyPr/>
          <a:lstStyle/>
          <a:p>
            <a:r>
              <a:rPr lang="en-US" altLang="zh-CN" dirty="0" smtClean="0"/>
              <a:t>1. Background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935038"/>
          </a:xfrm>
        </p:spPr>
        <p:txBody>
          <a:bodyPr/>
          <a:lstStyle/>
          <a:p>
            <a:r>
              <a:rPr lang="en-US" altLang="zh-CN" sz="3200" dirty="0" smtClean="0"/>
              <a:t>Field Trip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1340768"/>
            <a:ext cx="7848600" cy="4753645"/>
          </a:xfrm>
        </p:spPr>
        <p:txBody>
          <a:bodyPr/>
          <a:lstStyle/>
          <a:p>
            <a:pPr>
              <a:buNone/>
            </a:pPr>
            <a:r>
              <a:rPr lang="en-US" altLang="zh-CN" sz="2500" dirty="0" smtClean="0"/>
              <a:t>Why to Shandong? Long trip</a:t>
            </a:r>
          </a:p>
          <a:p>
            <a:pPr>
              <a:buNone/>
            </a:pPr>
            <a:r>
              <a:rPr lang="en-US" altLang="zh-CN" sz="2500" dirty="0" smtClean="0"/>
              <a:t>Food?</a:t>
            </a:r>
          </a:p>
          <a:p>
            <a:pPr>
              <a:buNone/>
            </a:pPr>
            <a:endParaRPr lang="en-US" altLang="zh-CN" sz="2500" dirty="0" smtClean="0"/>
          </a:p>
          <a:p>
            <a:pPr>
              <a:buNone/>
            </a:pPr>
            <a:r>
              <a:rPr lang="en-US" altLang="zh-CN" sz="2500" dirty="0" smtClean="0"/>
              <a:t>What can be seen:</a:t>
            </a:r>
          </a:p>
          <a:p>
            <a:pPr>
              <a:buNone/>
            </a:pPr>
            <a:r>
              <a:rPr lang="en-US" altLang="zh-CN" sz="2500" dirty="0" smtClean="0"/>
              <a:t>China high speed train, about 300km/h</a:t>
            </a:r>
          </a:p>
          <a:p>
            <a:pPr>
              <a:buNone/>
            </a:pPr>
            <a:r>
              <a:rPr lang="en-US" altLang="zh-CN" sz="2500" dirty="0" smtClean="0"/>
              <a:t>CA machineries,  and CA field.</a:t>
            </a:r>
          </a:p>
          <a:p>
            <a:pPr>
              <a:buNone/>
            </a:pPr>
            <a:r>
              <a:rPr lang="en-US" altLang="zh-CN" sz="2500" dirty="0" smtClean="0"/>
              <a:t>Shandong Food ,  but fast food for breakfast and Supper .</a:t>
            </a:r>
          </a:p>
          <a:p>
            <a:pPr>
              <a:buNone/>
            </a:pPr>
            <a:r>
              <a:rPr lang="zh-CN" altLang="en-US" sz="2500" dirty="0" smtClean="0"/>
              <a:t>为什么不排座位</a:t>
            </a:r>
            <a:endParaRPr lang="en-US" altLang="zh-CN" sz="25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50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51</a:t>
            </a:fld>
            <a:endParaRPr lang="en-US" altLang="zh-CN"/>
          </a:p>
        </p:txBody>
      </p:sp>
      <p:pic>
        <p:nvPicPr>
          <p:cNvPr id="1026" name="Picture 2" descr="C:\Users\pc\Documents\演示机具照片\演示机具照片\2BJK-6型小麦免耕施肥播种机\2BJK-6前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960" y="620686"/>
            <a:ext cx="3456000" cy="2592000"/>
          </a:xfrm>
          <a:prstGeom prst="rect">
            <a:avLst/>
          </a:prstGeom>
          <a:noFill/>
        </p:spPr>
      </p:pic>
      <p:pic>
        <p:nvPicPr>
          <p:cNvPr id="6" name="Picture 2" descr="C:\Users\pc\Documents\演示机具照片\演示机具照片\2BMF小麦免耕施肥播种机\6-3免耕右前需修改 (2)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620688"/>
            <a:ext cx="3456000" cy="2592000"/>
          </a:xfrm>
          <a:prstGeom prst="rect">
            <a:avLst/>
          </a:prstGeom>
          <a:noFill/>
        </p:spPr>
      </p:pic>
      <p:pic>
        <p:nvPicPr>
          <p:cNvPr id="7" name="Picture 2" descr="C:\Users\pc\Documents\演示机具照片\演示机具照片\2BMYF-4免耕施肥播种机-澳大利亚\澳大利亚4-2右前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501008"/>
            <a:ext cx="3456384" cy="2592756"/>
          </a:xfrm>
          <a:prstGeom prst="rect">
            <a:avLst/>
          </a:prstGeom>
          <a:noFill/>
        </p:spPr>
      </p:pic>
      <p:pic>
        <p:nvPicPr>
          <p:cNvPr id="8" name="Picture 2" descr="C:\Users\pc\Documents\演示机具照片\演示机具照片\4JGH-165还田机\150灭茬后左侧.jp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501008"/>
            <a:ext cx="3456000" cy="25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52</a:t>
            </a:fld>
            <a:endParaRPr lang="en-US" altLang="zh-CN"/>
          </a:p>
        </p:txBody>
      </p:sp>
      <p:pic>
        <p:nvPicPr>
          <p:cNvPr id="4098" name="Picture 2" descr="C:\Users\pc\Documents\演示机具照片\演示机具照片\2BY型玉米点播机\DSC01973.JPG"/>
          <p:cNvPicPr>
            <a:picLocks noChangeAspect="1" noChangeArrowheads="1"/>
          </p:cNvPicPr>
          <p:nvPr/>
        </p:nvPicPr>
        <p:blipFill>
          <a:blip r:embed="rId2" cstate="email"/>
          <a:srcRect l="9481" t="9490" r="9495" b="9490"/>
          <a:stretch>
            <a:fillRect/>
          </a:stretch>
        </p:blipFill>
        <p:spPr bwMode="auto">
          <a:xfrm>
            <a:off x="0" y="1988840"/>
            <a:ext cx="3995936" cy="2996952"/>
          </a:xfrm>
          <a:prstGeom prst="rect">
            <a:avLst/>
          </a:prstGeom>
          <a:noFill/>
        </p:spPr>
      </p:pic>
      <p:pic>
        <p:nvPicPr>
          <p:cNvPr id="4099" name="Picture 3" descr="C:\Users\pc\Documents\演示机具照片\演示机具照片\2BY型玉米点播机\DSC01960.JPG"/>
          <p:cNvPicPr>
            <a:picLocks noChangeAspect="1" noChangeArrowheads="1"/>
          </p:cNvPicPr>
          <p:nvPr/>
        </p:nvPicPr>
        <p:blipFill>
          <a:blip r:embed="rId3" cstate="email"/>
          <a:srcRect l="31265" r="27262"/>
          <a:stretch>
            <a:fillRect/>
          </a:stretch>
        </p:blipFill>
        <p:spPr bwMode="auto">
          <a:xfrm>
            <a:off x="5940152" y="1340768"/>
            <a:ext cx="2652612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188" y="2924945"/>
            <a:ext cx="7848600" cy="108012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All PPT and Doc files will be in a Flash Disk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285B-7399-40EC-8277-31BF9FD2D9D4}" type="slidenum">
              <a:rPr lang="en-US" altLang="zh-CN" smtClean="0"/>
              <a:pPr/>
              <a:t>53</a:t>
            </a:fld>
            <a:endParaRPr lang="en-US" altLang="zh-C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492B-7B5C-4F34-AF2B-EF9E8B0FC5E8}" type="slidenum">
              <a:rPr lang="en-US" altLang="zh-CN">
                <a:solidFill>
                  <a:srgbClr val="3333FF"/>
                </a:solidFill>
              </a:rPr>
              <a:pPr/>
              <a:t>54</a:t>
            </a:fld>
            <a:endParaRPr lang="en-US" altLang="zh-CN">
              <a:solidFill>
                <a:srgbClr val="3333FF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19250" y="3068638"/>
            <a:ext cx="5473700" cy="1098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6600" b="0">
                <a:solidFill>
                  <a:srgbClr val="3333FF"/>
                </a:solidFill>
                <a:latin typeface="Arial" charset="0"/>
              </a:rPr>
              <a:t>Thanks</a:t>
            </a:r>
          </a:p>
        </p:txBody>
      </p:sp>
      <p:pic>
        <p:nvPicPr>
          <p:cNvPr id="24" name="Picture 2" descr="F:\保护性耕作研究中心10.1G\CTRC-logo研究中心图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55776" y="2492896"/>
            <a:ext cx="3960440" cy="1098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CN" sz="6600" b="1" dirty="0">
                <a:solidFill>
                  <a:srgbClr val="3333FF"/>
                </a:solidFill>
                <a:latin typeface="Arial" charset="0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3608" y="5638800"/>
            <a:ext cx="6696744" cy="67052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No rain: Dry;              Rain: Erosion </a:t>
            </a:r>
            <a:endParaRPr lang="zh-CN" altLang="en-US" dirty="0" smtClean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81924" name="Picture 3" descr="E:\发表论文476M\SCIENCE\2010年撰写的稿子\下载的黄土高原照片\1232098485t8xNgmR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371" y="1700808"/>
            <a:ext cx="24479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5" descr="E:\发表论文476M\SCIENCE\2010年撰写的稿子\下载的黄土高原照片\05187cf8a5d328f925977d7318968bf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645024"/>
            <a:ext cx="259238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5038"/>
          </a:xfrm>
        </p:spPr>
        <p:txBody>
          <a:bodyPr/>
          <a:lstStyle/>
          <a:p>
            <a:r>
              <a:rPr lang="en-US" altLang="zh-CN" dirty="0" smtClean="0"/>
              <a:t>1. Background</a:t>
            </a:r>
            <a:endParaRPr lang="zh-CN" altLang="en-US" dirty="0"/>
          </a:p>
        </p:txBody>
      </p:sp>
      <p:pic>
        <p:nvPicPr>
          <p:cNvPr id="117762" name="Picture 2" descr="c:\users\pc\appdata\roaming\360se6\USERDA~1\Temp\U_1714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700808"/>
            <a:ext cx="2304256" cy="1728192"/>
          </a:xfrm>
          <a:prstGeom prst="rect">
            <a:avLst/>
          </a:prstGeom>
          <a:noFill/>
        </p:spPr>
      </p:pic>
      <p:pic>
        <p:nvPicPr>
          <p:cNvPr id="117768" name="Picture 8" descr="c:\users\pc\appdata\roaming\360se6\USERDA~1\Temp\U_2972~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3645024"/>
            <a:ext cx="2304256" cy="172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157192"/>
            <a:ext cx="7772400" cy="1143000"/>
          </a:xfrm>
          <a:solidFill>
            <a:srgbClr val="99FFCC">
              <a:alpha val="50195"/>
            </a:srgbClr>
          </a:solidFill>
        </p:spPr>
        <p:txBody>
          <a:bodyPr/>
          <a:lstStyle/>
          <a:p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Wind  Erosion</a:t>
            </a:r>
            <a:endParaRPr lang="zh-CN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82947" name="Picture 3" descr="风沙过后清沙忙--锡盟农民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231809"/>
            <a:ext cx="3815779" cy="2632291"/>
          </a:xfrm>
          <a:noFill/>
          <a:ln>
            <a:solidFill>
              <a:schemeClr val="accent1"/>
            </a:solidFill>
          </a:ln>
        </p:spPr>
      </p:pic>
      <p:pic>
        <p:nvPicPr>
          <p:cNvPr id="142338" name="Picture 2" descr="c:\users\pc\appdata\roaming\360se6\USERDA~1\Temp\U_3652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204864"/>
            <a:ext cx="3333750" cy="2495551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683568" y="260648"/>
            <a:ext cx="7772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1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Background</a:t>
            </a:r>
            <a:endParaRPr kumimoji="1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烧秸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34639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香河火烧小麦秸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667000"/>
            <a:ext cx="3505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419872" y="558924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Stubble Burning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5038"/>
          </a:xfrm>
        </p:spPr>
        <p:txBody>
          <a:bodyPr/>
          <a:lstStyle/>
          <a:p>
            <a:r>
              <a:rPr lang="en-US" altLang="zh-CN" dirty="0" smtClean="0"/>
              <a:t>1. Background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rot="5400000" flipH="1" flipV="1">
            <a:off x="-1873511" y="3896258"/>
            <a:ext cx="5832648" cy="158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矩形 24"/>
          <p:cNvSpPr/>
          <p:nvPr/>
        </p:nvSpPr>
        <p:spPr bwMode="auto">
          <a:xfrm>
            <a:off x="5364088" y="980728"/>
            <a:ext cx="3456384" cy="57606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1475656" y="980728"/>
            <a:ext cx="3456384" cy="57606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grpSp>
        <p:nvGrpSpPr>
          <p:cNvPr id="2" name="组合 42"/>
          <p:cNvGrpSpPr/>
          <p:nvPr/>
        </p:nvGrpSpPr>
        <p:grpSpPr>
          <a:xfrm>
            <a:off x="144016" y="6165304"/>
            <a:ext cx="8532440" cy="432048"/>
            <a:chOff x="144016" y="5805264"/>
            <a:chExt cx="8532440" cy="432048"/>
          </a:xfrm>
        </p:grpSpPr>
        <p:sp>
          <p:nvSpPr>
            <p:cNvPr id="8" name="矩形 7"/>
            <p:cNvSpPr/>
            <p:nvPr/>
          </p:nvSpPr>
          <p:spPr bwMode="auto">
            <a:xfrm>
              <a:off x="144016" y="5805264"/>
              <a:ext cx="68356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1992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827632" y="6021288"/>
              <a:ext cx="432000" cy="158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矩形 26"/>
            <p:cNvSpPr/>
            <p:nvPr/>
          </p:nvSpPr>
          <p:spPr bwMode="auto">
            <a:xfrm>
              <a:off x="5508104" y="5805264"/>
              <a:ext cx="3168352" cy="432048"/>
            </a:xfrm>
            <a:prstGeom prst="rect">
              <a:avLst/>
            </a:prstGeom>
            <a:solidFill>
              <a:srgbClr val="333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charset="-122"/>
                </a:rPr>
                <a:t>Started</a:t>
              </a:r>
              <a:r>
                <a:rPr kumimoji="1" lang="en-US" altLang="zh-CN" sz="2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charset="-122"/>
                </a:rPr>
                <a:t> CA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619672" y="5805264"/>
              <a:ext cx="3168352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Started</a:t>
              </a:r>
              <a:r>
                <a:rPr kumimoji="1" lang="en-US" altLang="zh-CN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 CA, ACIAR 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3" name="组合 43"/>
          <p:cNvGrpSpPr/>
          <p:nvPr/>
        </p:nvGrpSpPr>
        <p:grpSpPr>
          <a:xfrm>
            <a:off x="143968" y="5517232"/>
            <a:ext cx="8532488" cy="432048"/>
            <a:chOff x="143968" y="5157192"/>
            <a:chExt cx="8532488" cy="432048"/>
          </a:xfrm>
        </p:grpSpPr>
        <p:sp>
          <p:nvSpPr>
            <p:cNvPr id="11" name="矩形 10"/>
            <p:cNvSpPr/>
            <p:nvPr/>
          </p:nvSpPr>
          <p:spPr bwMode="auto">
            <a:xfrm>
              <a:off x="143968" y="5157192"/>
              <a:ext cx="68356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1999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>
              <a:off x="827584" y="5373216"/>
              <a:ext cx="432000" cy="158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矩形 28"/>
            <p:cNvSpPr/>
            <p:nvPr/>
          </p:nvSpPr>
          <p:spPr bwMode="auto">
            <a:xfrm>
              <a:off x="5508104" y="5157192"/>
              <a:ext cx="3168352" cy="432048"/>
            </a:xfrm>
            <a:prstGeom prst="rect">
              <a:avLst/>
            </a:prstGeom>
            <a:solidFill>
              <a:srgbClr val="333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 smtClean="0">
                  <a:solidFill>
                    <a:schemeClr val="bg1"/>
                  </a:solidFill>
                </a:rPr>
                <a:t>MOA supported CA 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619672" y="5157192"/>
              <a:ext cx="3168352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CTRC established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5" name="组合 44"/>
          <p:cNvGrpSpPr/>
          <p:nvPr/>
        </p:nvGrpSpPr>
        <p:grpSpPr>
          <a:xfrm>
            <a:off x="143968" y="4869160"/>
            <a:ext cx="8532488" cy="432048"/>
            <a:chOff x="143968" y="4509120"/>
            <a:chExt cx="8532488" cy="432048"/>
          </a:xfrm>
        </p:grpSpPr>
        <p:sp>
          <p:nvSpPr>
            <p:cNvPr id="13" name="矩形 12"/>
            <p:cNvSpPr/>
            <p:nvPr/>
          </p:nvSpPr>
          <p:spPr bwMode="auto">
            <a:xfrm>
              <a:off x="143968" y="4509120"/>
              <a:ext cx="68356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2002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>
              <a:off x="827584" y="4725144"/>
              <a:ext cx="432000" cy="158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矩形 30"/>
            <p:cNvSpPr/>
            <p:nvPr/>
          </p:nvSpPr>
          <p:spPr bwMode="auto">
            <a:xfrm>
              <a:off x="5508104" y="4509120"/>
              <a:ext cx="3168352" cy="432048"/>
            </a:xfrm>
            <a:prstGeom prst="rect">
              <a:avLst/>
            </a:prstGeom>
            <a:solidFill>
              <a:srgbClr val="333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300" dirty="0" smtClean="0">
                  <a:solidFill>
                    <a:schemeClr val="bg1"/>
                  </a:solidFill>
                </a:rPr>
                <a:t>1</a:t>
              </a:r>
              <a:r>
                <a:rPr lang="en-US" altLang="zh-CN" sz="23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zh-CN" sz="2300" dirty="0" smtClean="0">
                  <a:solidFill>
                    <a:schemeClr val="bg1"/>
                  </a:solidFill>
                </a:rPr>
                <a:t>  National S&amp;T Award</a:t>
              </a:r>
              <a:endParaRPr kumimoji="1" lang="zh-CN" altLang="en-US" sz="2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619672" y="4509120"/>
              <a:ext cx="3168352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1</a:t>
              </a:r>
              <a:r>
                <a:rPr kumimoji="1" lang="en-US" altLang="zh-CN" sz="23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st</a:t>
              </a:r>
              <a:r>
                <a:rPr kumimoji="1" lang="en-US" altLang="zh-CN" sz="2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  National S&amp;T</a:t>
              </a:r>
              <a:r>
                <a:rPr kumimoji="1" lang="en-US" altLang="zh-CN" sz="23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 Award</a:t>
              </a:r>
              <a:endParaRPr kumimoji="1" lang="zh-CN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7" name="组合 45"/>
          <p:cNvGrpSpPr/>
          <p:nvPr/>
        </p:nvGrpSpPr>
        <p:grpSpPr>
          <a:xfrm>
            <a:off x="215976" y="4005064"/>
            <a:ext cx="8460480" cy="504056"/>
            <a:chOff x="215976" y="3284984"/>
            <a:chExt cx="8460480" cy="504056"/>
          </a:xfrm>
        </p:grpSpPr>
        <p:sp>
          <p:nvSpPr>
            <p:cNvPr id="15" name="矩形 14"/>
            <p:cNvSpPr/>
            <p:nvPr/>
          </p:nvSpPr>
          <p:spPr bwMode="auto">
            <a:xfrm>
              <a:off x="215976" y="3284984"/>
              <a:ext cx="68356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2009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>
              <a:off x="899592" y="3501008"/>
              <a:ext cx="432000" cy="158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矩形 32"/>
            <p:cNvSpPr/>
            <p:nvPr/>
          </p:nvSpPr>
          <p:spPr bwMode="auto">
            <a:xfrm>
              <a:off x="5508104" y="3356992"/>
              <a:ext cx="3168352" cy="432048"/>
            </a:xfrm>
            <a:prstGeom prst="rect">
              <a:avLst/>
            </a:prstGeom>
            <a:solidFill>
              <a:srgbClr val="333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dirty="0" smtClean="0">
                  <a:solidFill>
                    <a:schemeClr val="bg1"/>
                  </a:solidFill>
                </a:rPr>
                <a:t>National CA Plan  Approved</a:t>
              </a:r>
              <a:endParaRPr kumimoji="1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1619672" y="3356992"/>
              <a:ext cx="3168352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300" dirty="0" smtClean="0"/>
                <a:t>2</a:t>
              </a:r>
              <a:r>
                <a:rPr lang="en-US" altLang="zh-CN" sz="2300" baseline="30000" dirty="0" smtClean="0"/>
                <a:t>nd</a:t>
              </a:r>
              <a:r>
                <a:rPr lang="en-US" altLang="zh-CN" sz="2300" dirty="0" smtClean="0"/>
                <a:t> National S&amp;T Award</a:t>
              </a:r>
              <a:endParaRPr kumimoji="1" lang="zh-CN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9" name="组合 46"/>
          <p:cNvGrpSpPr/>
          <p:nvPr/>
        </p:nvGrpSpPr>
        <p:grpSpPr>
          <a:xfrm>
            <a:off x="215976" y="3356992"/>
            <a:ext cx="8460480" cy="504056"/>
            <a:chOff x="215976" y="2636912"/>
            <a:chExt cx="8460480" cy="504056"/>
          </a:xfrm>
        </p:grpSpPr>
        <p:sp>
          <p:nvSpPr>
            <p:cNvPr id="17" name="矩形 16"/>
            <p:cNvSpPr/>
            <p:nvPr/>
          </p:nvSpPr>
          <p:spPr bwMode="auto">
            <a:xfrm>
              <a:off x="215976" y="2636912"/>
              <a:ext cx="68356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2010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899592" y="2852936"/>
              <a:ext cx="432000" cy="158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矩形 34"/>
            <p:cNvSpPr/>
            <p:nvPr/>
          </p:nvSpPr>
          <p:spPr bwMode="auto">
            <a:xfrm>
              <a:off x="5508104" y="2636912"/>
              <a:ext cx="3168352" cy="432048"/>
            </a:xfrm>
            <a:prstGeom prst="rect">
              <a:avLst/>
            </a:prstGeom>
            <a:solidFill>
              <a:srgbClr val="333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dirty="0" smtClean="0">
                  <a:solidFill>
                    <a:schemeClr val="bg1"/>
                  </a:solidFill>
                </a:rPr>
                <a:t>Start of CA Plan</a:t>
              </a:r>
              <a:endParaRPr kumimoji="1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1619672" y="2636912"/>
              <a:ext cx="3168352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300" dirty="0" smtClean="0"/>
                <a:t>3</a:t>
              </a:r>
              <a:r>
                <a:rPr lang="en-US" altLang="zh-CN" sz="2300" baseline="30000" dirty="0" smtClean="0"/>
                <a:t>rd</a:t>
              </a:r>
              <a:r>
                <a:rPr lang="en-US" altLang="zh-CN" sz="2300" dirty="0" smtClean="0"/>
                <a:t>  National S&amp;T Award</a:t>
              </a:r>
            </a:p>
          </p:txBody>
        </p:sp>
      </p:grpSp>
      <p:grpSp>
        <p:nvGrpSpPr>
          <p:cNvPr id="23" name="组合 47"/>
          <p:cNvGrpSpPr/>
          <p:nvPr/>
        </p:nvGrpSpPr>
        <p:grpSpPr>
          <a:xfrm>
            <a:off x="215976" y="2708920"/>
            <a:ext cx="8460480" cy="432048"/>
            <a:chOff x="215976" y="1988840"/>
            <a:chExt cx="8460480" cy="432048"/>
          </a:xfrm>
        </p:grpSpPr>
        <p:sp>
          <p:nvSpPr>
            <p:cNvPr id="19" name="矩形 18"/>
            <p:cNvSpPr/>
            <p:nvPr/>
          </p:nvSpPr>
          <p:spPr bwMode="auto">
            <a:xfrm>
              <a:off x="215976" y="1988840"/>
              <a:ext cx="68356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2012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899592" y="2204864"/>
              <a:ext cx="432000" cy="158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矩形 36"/>
            <p:cNvSpPr/>
            <p:nvPr/>
          </p:nvSpPr>
          <p:spPr bwMode="auto">
            <a:xfrm>
              <a:off x="5508104" y="1988840"/>
              <a:ext cx="3168352" cy="432048"/>
            </a:xfrm>
            <a:prstGeom prst="rect">
              <a:avLst/>
            </a:prstGeom>
            <a:solidFill>
              <a:srgbClr val="333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dirty="0" smtClean="0">
                  <a:solidFill>
                    <a:schemeClr val="bg1"/>
                  </a:solidFill>
                </a:rPr>
                <a:t>CA  20 years  in China</a:t>
              </a:r>
              <a:endParaRPr kumimoji="1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1619672" y="1988840"/>
              <a:ext cx="3168352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300" dirty="0" smtClean="0"/>
                <a:t>MOA innovation Team</a:t>
              </a:r>
              <a:endParaRPr kumimoji="1" lang="zh-CN" alt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24" name="组合 48"/>
          <p:cNvGrpSpPr/>
          <p:nvPr/>
        </p:nvGrpSpPr>
        <p:grpSpPr>
          <a:xfrm>
            <a:off x="215976" y="1772816"/>
            <a:ext cx="8460480" cy="720080"/>
            <a:chOff x="215976" y="1052736"/>
            <a:chExt cx="8460480" cy="720080"/>
          </a:xfrm>
        </p:grpSpPr>
        <p:sp>
          <p:nvSpPr>
            <p:cNvPr id="21" name="矩形 20"/>
            <p:cNvSpPr/>
            <p:nvPr/>
          </p:nvSpPr>
          <p:spPr bwMode="auto">
            <a:xfrm>
              <a:off x="215976" y="1340768"/>
              <a:ext cx="683568" cy="3600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charset="-122"/>
                </a:rPr>
                <a:t>2013</a:t>
              </a:r>
              <a:endParaRPr kumimoji="1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 bwMode="auto">
            <a:xfrm>
              <a:off x="899592" y="1556792"/>
              <a:ext cx="432000" cy="1588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矩形 38"/>
            <p:cNvSpPr/>
            <p:nvPr/>
          </p:nvSpPr>
          <p:spPr bwMode="auto">
            <a:xfrm>
              <a:off x="5508104" y="1052736"/>
              <a:ext cx="3168352" cy="720080"/>
            </a:xfrm>
            <a:prstGeom prst="rect">
              <a:avLst/>
            </a:prstGeom>
            <a:solidFill>
              <a:srgbClr val="3333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26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Review 10 years CA and Plan for future</a:t>
              </a:r>
              <a:endParaRPr lang="zh-CN" alt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1619672" y="1052736"/>
              <a:ext cx="3168352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300" dirty="0" smtClean="0"/>
                <a:t>4</a:t>
              </a:r>
              <a:r>
                <a:rPr lang="en-US" altLang="zh-CN" sz="2300" baseline="30000" dirty="0" smtClean="0"/>
                <a:t>th</a:t>
              </a:r>
              <a:r>
                <a:rPr lang="en-US" altLang="zh-CN" sz="2300" dirty="0" smtClean="0"/>
                <a:t> National S&amp;T Award</a:t>
              </a:r>
            </a:p>
            <a:p>
              <a:r>
                <a:rPr lang="en-US" altLang="zh-CN" sz="2000" dirty="0" smtClean="0"/>
                <a:t>MOA innovation Team</a:t>
              </a:r>
              <a:endParaRPr kumimoji="1" lang="zh-CN" altLang="en-US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5508104" y="1052736"/>
            <a:ext cx="3168352" cy="432048"/>
          </a:xfrm>
          <a:prstGeom prst="rect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dirty="0" smtClean="0">
                <a:solidFill>
                  <a:schemeClr val="bg1"/>
                </a:solidFill>
              </a:rPr>
              <a:t>China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charset="-122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1619672" y="1052736"/>
            <a:ext cx="3168352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300" dirty="0" smtClean="0"/>
              <a:t>CTRC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467544" y="116632"/>
            <a:ext cx="8352928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4400" b="1" dirty="0" smtClean="0"/>
              <a:t>2</a:t>
            </a:r>
            <a:r>
              <a:rPr kumimoji="1" lang="en-US" altLang="zh-CN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charset="-122"/>
              </a:rPr>
              <a:t>. Development  </a:t>
            </a:r>
            <a:r>
              <a:rPr lang="en-US" altLang="zh-CN" sz="4400" b="1" dirty="0" smtClean="0"/>
              <a:t>of CA in China</a:t>
            </a:r>
            <a:endParaRPr kumimoji="1" lang="zh-CN" altLang="en-US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小横条绿色">
  <a:themeElements>
    <a:clrScheme name="小横条绿色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小横条绿色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charset="-122"/>
          </a:defRPr>
        </a:defPPr>
      </a:lstStyle>
    </a:lnDef>
  </a:objectDefaults>
  <a:extraClrSchemeLst>
    <a:extraClrScheme>
      <a:clrScheme name="小横条绿色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小横条绿色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横条绿色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横条绿色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横条绿色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横条绿色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小横条绿色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小横条绿色</Template>
  <TotalTime>5251</TotalTime>
  <Words>932</Words>
  <Application>Microsoft Office PowerPoint</Application>
  <PresentationFormat>全屏显示(4:3)</PresentationFormat>
  <Paragraphs>220</Paragraphs>
  <Slides>54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小横条绿色</vt:lpstr>
      <vt:lpstr>PowerPoint 演示文稿</vt:lpstr>
      <vt:lpstr>PowerPoint 演示文稿</vt:lpstr>
      <vt:lpstr>1. Background</vt:lpstr>
      <vt:lpstr>Big or Small？</vt:lpstr>
      <vt:lpstr>1. Background</vt:lpstr>
      <vt:lpstr>1. Background</vt:lpstr>
      <vt:lpstr>Wind  Erosion</vt:lpstr>
      <vt:lpstr>1. Background</vt:lpstr>
      <vt:lpstr>PowerPoint 演示文稿</vt:lpstr>
      <vt:lpstr>PowerPoint 演示文稿</vt:lpstr>
      <vt:lpstr>No Till Stone Field</vt:lpstr>
      <vt:lpstr>Age of no till in stone field</vt:lpstr>
      <vt:lpstr>1950s  No till wheat experiment</vt:lpstr>
      <vt:lpstr>1960s: Natural no till in paddy area </vt:lpstr>
      <vt:lpstr>PowerPoint 演示文稿</vt:lpstr>
      <vt:lpstr>PowerPoint 演示文稿</vt:lpstr>
      <vt:lpstr>1980s   No Till Maize Planting into Wheat </vt:lpstr>
      <vt:lpstr>PowerPoint 演示文稿</vt:lpstr>
      <vt:lpstr>PowerPoint 演示文稿</vt:lpstr>
      <vt:lpstr>Conservation Tillage (1992-)</vt:lpstr>
      <vt:lpstr>Stage 1 1992-2002</vt:lpstr>
      <vt:lpstr>PowerPoint 演示文稿</vt:lpstr>
      <vt:lpstr>1999 CTRC Set up</vt:lpstr>
      <vt:lpstr>Stage 2 Demonstration</vt:lpstr>
      <vt:lpstr>2002 The First National  Field Meeting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No till Seeder for 2 wheels tractor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Benefits</vt:lpstr>
      <vt:lpstr>Government Policy</vt:lpstr>
      <vt:lpstr>Barriers to adoption and promotion of CA</vt:lpstr>
      <vt:lpstr>PowerPoint 演示文稿</vt:lpstr>
      <vt:lpstr>PowerPoint 演示文稿</vt:lpstr>
      <vt:lpstr>PowerPoint 演示文稿</vt:lpstr>
      <vt:lpstr>PowerPoint 演示文稿</vt:lpstr>
      <vt:lpstr>4 National Science &amp; Technology Awards </vt:lpstr>
      <vt:lpstr>Recommendation </vt:lpstr>
      <vt:lpstr>Field Trip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webuser</dc:creator>
  <cp:lastModifiedBy>A</cp:lastModifiedBy>
  <cp:revision>93</cp:revision>
  <dcterms:created xsi:type="dcterms:W3CDTF">2011-03-06T05:06:35Z</dcterms:created>
  <dcterms:modified xsi:type="dcterms:W3CDTF">2013-11-20T00:36:31Z</dcterms:modified>
</cp:coreProperties>
</file>